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34"/>
  </p:notesMasterIdLst>
  <p:handoutMasterIdLst>
    <p:handoutMasterId r:id="rId35"/>
  </p:handoutMasterIdLst>
  <p:sldIdLst>
    <p:sldId id="256" r:id="rId2"/>
    <p:sldId id="257" r:id="rId3"/>
    <p:sldId id="259" r:id="rId4"/>
    <p:sldId id="258" r:id="rId5"/>
    <p:sldId id="264" r:id="rId6"/>
    <p:sldId id="260" r:id="rId7"/>
    <p:sldId id="262" r:id="rId8"/>
    <p:sldId id="263" r:id="rId9"/>
    <p:sldId id="267" r:id="rId10"/>
    <p:sldId id="269" r:id="rId11"/>
    <p:sldId id="270" r:id="rId12"/>
    <p:sldId id="265" r:id="rId13"/>
    <p:sldId id="271" r:id="rId14"/>
    <p:sldId id="272" r:id="rId15"/>
    <p:sldId id="273" r:id="rId16"/>
    <p:sldId id="274" r:id="rId17"/>
    <p:sldId id="275" r:id="rId18"/>
    <p:sldId id="276" r:id="rId19"/>
    <p:sldId id="277" r:id="rId20"/>
    <p:sldId id="278" r:id="rId21"/>
    <p:sldId id="279" r:id="rId22"/>
    <p:sldId id="266" r:id="rId23"/>
    <p:sldId id="284" r:id="rId24"/>
    <p:sldId id="285" r:id="rId25"/>
    <p:sldId id="286" r:id="rId26"/>
    <p:sldId id="289" r:id="rId27"/>
    <p:sldId id="296" r:id="rId28"/>
    <p:sldId id="299" r:id="rId29"/>
    <p:sldId id="293" r:id="rId30"/>
    <p:sldId id="295" r:id="rId31"/>
    <p:sldId id="294" r:id="rId32"/>
    <p:sldId id="297" r:id="rId3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3408E"/>
    <a:srgbClr val="00C4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>
        <p:scale>
          <a:sx n="100" d="100"/>
          <a:sy n="100" d="100"/>
        </p:scale>
        <p:origin x="990" y="4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EE1E8E1-793D-4259-B612-E0DC2A993A10}" type="datetimeFigureOut">
              <a:rPr lang="en-US" smtClean="0"/>
              <a:t>3/9/2022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51CB6E0-3978-4F26-87D4-6AD8C4F2B5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985753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949F835-FB6A-45D4-B8FD-B33AF6C7BD65}" type="datetimeFigureOut">
              <a:rPr lang="en-US" smtClean="0"/>
              <a:t>3/9/2022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B5CD0DA-26B6-4C6B-B270-874F5E9E56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38711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5CD0DA-26B6-4C6B-B270-874F5E9E5661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265165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5CD0DA-26B6-4C6B-B270-874F5E9E5661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629112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5CD0DA-26B6-4C6B-B270-874F5E9E5661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311626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5CD0DA-26B6-4C6B-B270-874F5E9E5661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734184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5CD0DA-26B6-4C6B-B270-874F5E9E5661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618949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5CD0DA-26B6-4C6B-B270-874F5E9E5661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787585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5CD0DA-26B6-4C6B-B270-874F5E9E5661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120194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5CD0DA-26B6-4C6B-B270-874F5E9E5661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47880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5CD0DA-26B6-4C6B-B270-874F5E9E5661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572424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5CD0DA-26B6-4C6B-B270-874F5E9E5661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404861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5CD0DA-26B6-4C6B-B270-874F5E9E5661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020118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5CD0DA-26B6-4C6B-B270-874F5E9E5661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388677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5CD0DA-26B6-4C6B-B270-874F5E9E5661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934888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5CD0DA-26B6-4C6B-B270-874F5E9E5661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6054736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5CD0DA-26B6-4C6B-B270-874F5E9E5661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1662156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5CD0DA-26B6-4C6B-B270-874F5E9E5661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4585752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5CD0DA-26B6-4C6B-B270-874F5E9E5661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763510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5CD0DA-26B6-4C6B-B270-874F5E9E5661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1607694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5CD0DA-26B6-4C6B-B270-874F5E9E5661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230629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5CD0DA-26B6-4C6B-B270-874F5E9E5661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453414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5CD0DA-26B6-4C6B-B270-874F5E9E5661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6123660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5CD0DA-26B6-4C6B-B270-874F5E9E5661}" type="slidenum">
              <a:rPr lang="en-US" smtClean="0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073145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5CD0DA-26B6-4C6B-B270-874F5E9E5661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9282929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5CD0DA-26B6-4C6B-B270-874F5E9E5661}" type="slidenum">
              <a:rPr lang="en-US" smtClean="0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551386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5CD0DA-26B6-4C6B-B270-874F5E9E5661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793686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5CD0DA-26B6-4C6B-B270-874F5E9E5661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916836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5CD0DA-26B6-4C6B-B270-874F5E9E5661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162177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5CD0DA-26B6-4C6B-B270-874F5E9E5661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75798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5CD0DA-26B6-4C6B-B270-874F5E9E5661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480286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5CD0DA-26B6-4C6B-B270-874F5E9E5661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66387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29AA94-1995-4662-B067-C9107BE9789B}" type="datetime1">
              <a:rPr lang="en-US" smtClean="0"/>
              <a:t>3/9/2022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a-IR"/>
              <a:t>فین تک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93D9E8-5C4D-4D25-834A-5A9DA744FD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37104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746D91-3498-48A1-AAEE-78120F203C14}" type="datetime1">
              <a:rPr lang="en-US" smtClean="0"/>
              <a:t>3/9/2022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a-IR"/>
              <a:t>فین تک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93D9E8-5C4D-4D25-834A-5A9DA744FD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53488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C65135-ACE1-4224-A0BD-75AEC7DD83A1}" type="datetime1">
              <a:rPr lang="en-US" smtClean="0"/>
              <a:t>3/9/2022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a-IR"/>
              <a:t>فین تک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93D9E8-5C4D-4D25-834A-5A9DA744FD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76015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4738D-3CAF-4367-95F2-337CAF23A965}" type="datetime1">
              <a:rPr lang="en-US" smtClean="0"/>
              <a:t>3/9/2022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a-IR"/>
              <a:t>فین تک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93D9E8-5C4D-4D25-834A-5A9DA744FD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19802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D332BA-F117-4DED-8CC0-0EC6A099C0FA}" type="datetime1">
              <a:rPr lang="en-US" smtClean="0"/>
              <a:t>3/9/2022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a-IR"/>
              <a:t>فین تک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93D9E8-5C4D-4D25-834A-5A9DA744FD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65334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57A765-1578-4C8B-93CF-464BE1DC5348}" type="datetime1">
              <a:rPr lang="en-US" smtClean="0"/>
              <a:t>3/9/2022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a-IR"/>
              <a:t>فین تک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93D9E8-5C4D-4D25-834A-5A9DA744FD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20021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998BAA-1EB4-446C-9BA5-739204E1DD1D}" type="datetime1">
              <a:rPr lang="en-US" smtClean="0"/>
              <a:t>3/9/2022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a-IR"/>
              <a:t>فین تک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93D9E8-5C4D-4D25-834A-5A9DA744FD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17820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B66FAC-9023-4E84-95BE-19E147704407}" type="datetime1">
              <a:rPr lang="en-US" smtClean="0"/>
              <a:t>3/9/2022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a-IR"/>
              <a:t>فین تک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93D9E8-5C4D-4D25-834A-5A9DA744FD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31986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9D6066-0937-4E14-A978-7621538ABAD3}" type="datetime1">
              <a:rPr lang="en-US" smtClean="0"/>
              <a:t>3/9/2022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a-IR"/>
              <a:t>فین تک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93D9E8-5C4D-4D25-834A-5A9DA744FD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02742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0DB22-6BD5-4101-942C-B219EB9EE98C}" type="datetime1">
              <a:rPr lang="en-US" smtClean="0"/>
              <a:t>3/9/2022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a-IR"/>
              <a:t>فین تک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93D9E8-5C4D-4D25-834A-5A9DA744FD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11543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4441AB-EEA8-40CA-B20A-573B277479BD}" type="datetime1">
              <a:rPr lang="en-US" smtClean="0"/>
              <a:t>3/9/2022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a-IR"/>
              <a:t>فین تک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93D9E8-5C4D-4D25-834A-5A9DA744FD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27783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364AAB-7D88-4AA8-B626-C18F946E13EA}" type="datetime1">
              <a:rPr lang="en-US" smtClean="0"/>
              <a:t>3/9/2022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cs typeface="B Nazanin" panose="00000400000000000000" pitchFamily="2" charset="-78"/>
              </a:defRPr>
            </a:lvl1pPr>
          </a:lstStyle>
          <a:p>
            <a:r>
              <a:rPr lang="fa-IR" dirty="0"/>
              <a:t>فین تک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93D9E8-5C4D-4D25-834A-5A9DA744FD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37477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microsoft.com/office/2007/relationships/hdphoto" Target="../media/hdphoto2.wdp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7" Type="http://schemas.openxmlformats.org/officeDocument/2006/relationships/image" Target="../media/image2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microsoft.com/office/2007/relationships/hdphoto" Target="../media/hdphoto2.wdp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png"/><Relationship Id="rId4" Type="http://schemas.microsoft.com/office/2007/relationships/hdphoto" Target="../media/hdphoto2.wdp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png"/><Relationship Id="rId4" Type="http://schemas.microsoft.com/office/2007/relationships/hdphoto" Target="../media/hdphoto2.wdp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png"/><Relationship Id="rId4" Type="http://schemas.microsoft.com/office/2007/relationships/hdphoto" Target="../media/hdphoto2.wdp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png"/><Relationship Id="rId4" Type="http://schemas.microsoft.com/office/2007/relationships/hdphoto" Target="../media/hdphoto2.wdp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png"/><Relationship Id="rId4" Type="http://schemas.microsoft.com/office/2007/relationships/hdphoto" Target="../media/hdphoto2.wdp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8.png"/><Relationship Id="rId4" Type="http://schemas.microsoft.com/office/2007/relationships/hdphoto" Target="../media/hdphoto2.wdp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9.png"/><Relationship Id="rId4" Type="http://schemas.microsoft.com/office/2007/relationships/hdphoto" Target="../media/hdphoto2.wdp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7" Type="http://schemas.microsoft.com/office/2007/relationships/hdphoto" Target="../media/hdphoto3.wdp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png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5.jpeg"/><Relationship Id="rId4" Type="http://schemas.openxmlformats.org/officeDocument/2006/relationships/image" Target="../media/image18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3.png"/><Relationship Id="rId4" Type="http://schemas.openxmlformats.org/officeDocument/2006/relationships/image" Target="../media/image36.jp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png"/><Relationship Id="rId4" Type="http://schemas.openxmlformats.org/officeDocument/2006/relationships/image" Target="../media/image37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tiff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0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tiff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3.png"/><Relationship Id="rId4" Type="http://schemas.openxmlformats.org/officeDocument/2006/relationships/image" Target="../media/image42.png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microsoft.com/office/2007/relationships/hdphoto" Target="../media/hdphoto1.wdp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85251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019922"/>
          </a:xfrm>
        </p:spPr>
        <p:txBody>
          <a:bodyPr>
            <a:normAutofit/>
          </a:bodyPr>
          <a:lstStyle/>
          <a:p>
            <a:pPr algn="r" rtl="1"/>
            <a:r>
              <a:rPr lang="fa-IR" sz="4000" b="1" dirty="0">
                <a:cs typeface="B Nazanin" panose="00000400000000000000" pitchFamily="2" charset="-78"/>
              </a:rPr>
              <a:t>استارت آپ های فین تک معروف در دنیا</a:t>
            </a:r>
            <a:endParaRPr lang="en-US" sz="4000" b="1" dirty="0">
              <a:cs typeface="+mn-cs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0" y="1385047"/>
            <a:ext cx="12192000" cy="220531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 rtl="1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421504" y="1542063"/>
            <a:ext cx="6490616" cy="18912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50000"/>
              </a:lnSpc>
            </a:pPr>
            <a:r>
              <a:rPr lang="en-US" sz="2000" dirty="0"/>
              <a:t>PayPal</a:t>
            </a:r>
          </a:p>
          <a:p>
            <a:pPr lvl="0">
              <a:lnSpc>
                <a:spcPct val="150000"/>
              </a:lnSpc>
            </a:pPr>
            <a:r>
              <a:rPr lang="en-US" sz="2000" dirty="0"/>
              <a:t>Ali Pay</a:t>
            </a:r>
          </a:p>
          <a:p>
            <a:pPr lvl="0">
              <a:lnSpc>
                <a:spcPct val="150000"/>
              </a:lnSpc>
            </a:pPr>
            <a:r>
              <a:rPr lang="en-US" sz="2000" dirty="0"/>
              <a:t>Apple Pay</a:t>
            </a:r>
          </a:p>
          <a:p>
            <a:pPr lvl="0" algn="l">
              <a:lnSpc>
                <a:spcPct val="150000"/>
              </a:lnSpc>
            </a:pPr>
            <a:r>
              <a:rPr lang="en-US" sz="2000" dirty="0"/>
              <a:t>Google Pay</a:t>
            </a:r>
          </a:p>
        </p:txBody>
      </p:sp>
      <p:cxnSp>
        <p:nvCxnSpPr>
          <p:cNvPr id="9" name="Straight Connector 8"/>
          <p:cNvCxnSpPr/>
          <p:nvPr/>
        </p:nvCxnSpPr>
        <p:spPr>
          <a:xfrm>
            <a:off x="4262000" y="1705087"/>
            <a:ext cx="0" cy="164592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2565" y="716324"/>
            <a:ext cx="2589059" cy="259434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93224" y="4413634"/>
            <a:ext cx="3475140" cy="182444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4329836"/>
            <a:ext cx="1908247" cy="190824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2741" y="4872983"/>
            <a:ext cx="2343201" cy="821951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68364" y="4987548"/>
            <a:ext cx="1704867" cy="676619"/>
          </a:xfrm>
          <a:prstGeom prst="rect">
            <a:avLst/>
          </a:prstGeom>
        </p:spPr>
      </p:pic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93D9E8-5C4D-4D25-834A-5A9DA744FDE2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890135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019922"/>
          </a:xfrm>
        </p:spPr>
        <p:txBody>
          <a:bodyPr>
            <a:normAutofit/>
          </a:bodyPr>
          <a:lstStyle/>
          <a:p>
            <a:pPr algn="r" rtl="1"/>
            <a:r>
              <a:rPr lang="fa-IR" sz="4000" b="1" dirty="0">
                <a:cs typeface="B Nazanin" panose="00000400000000000000" pitchFamily="2" charset="-78"/>
              </a:rPr>
              <a:t>استارت آپ های موفق ایرانی در حوزه فین تک</a:t>
            </a:r>
            <a:endParaRPr lang="en-US" sz="4000" b="1" dirty="0">
              <a:cs typeface="+mn-cs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0" y="1542063"/>
            <a:ext cx="12192000" cy="442330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 rtl="1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421504" y="1542063"/>
            <a:ext cx="6490616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 algn="r" rtl="1">
              <a:lnSpc>
                <a:spcPct val="150000"/>
              </a:lnSpc>
            </a:pPr>
            <a:r>
              <a:rPr lang="fa-IR" sz="2000" dirty="0">
                <a:cs typeface="B Nazanin" panose="00000400000000000000" pitchFamily="2" charset="-78"/>
              </a:rPr>
              <a:t>زرین پال: </a:t>
            </a:r>
            <a:r>
              <a:rPr lang="fa-IR" sz="2000" dirty="0">
                <a:solidFill>
                  <a:schemeClr val="bg1">
                    <a:lumMod val="50000"/>
                  </a:schemeClr>
                </a:solidFill>
                <a:cs typeface="B Nazanin" panose="00000400000000000000" pitchFamily="2" charset="-78"/>
              </a:rPr>
              <a:t>یک واسطه گر امین</a:t>
            </a:r>
          </a:p>
          <a:p>
            <a:pPr lvl="1" algn="r" rtl="1">
              <a:lnSpc>
                <a:spcPct val="150000"/>
              </a:lnSpc>
            </a:pPr>
            <a:r>
              <a:rPr lang="fa-IR" sz="2000" dirty="0">
                <a:cs typeface="B Nazanin" panose="00000400000000000000" pitchFamily="2" charset="-78"/>
              </a:rPr>
              <a:t>آپ: </a:t>
            </a:r>
            <a:r>
              <a:rPr lang="fa-IR" sz="2000" dirty="0">
                <a:solidFill>
                  <a:schemeClr val="bg1">
                    <a:lumMod val="50000"/>
                  </a:schemeClr>
                </a:solidFill>
                <a:cs typeface="B Nazanin" panose="00000400000000000000" pitchFamily="2" charset="-78"/>
              </a:rPr>
              <a:t>آسان پرداخت</a:t>
            </a:r>
          </a:p>
          <a:p>
            <a:pPr lvl="1" algn="r" rtl="1">
              <a:lnSpc>
                <a:spcPct val="150000"/>
              </a:lnSpc>
            </a:pPr>
            <a:r>
              <a:rPr lang="fa-IR" sz="2000" dirty="0">
                <a:cs typeface="B Nazanin" panose="00000400000000000000" pitchFamily="2" charset="-78"/>
              </a:rPr>
              <a:t>پی پینگ: </a:t>
            </a:r>
            <a:r>
              <a:rPr lang="fa-IR" sz="2000" dirty="0">
                <a:solidFill>
                  <a:schemeClr val="bg1">
                    <a:lumMod val="50000"/>
                  </a:schemeClr>
                </a:solidFill>
                <a:cs typeface="B Nazanin" panose="00000400000000000000" pitchFamily="2" charset="-78"/>
              </a:rPr>
              <a:t>کوتاه ترین راه برای دریافت پول</a:t>
            </a:r>
          </a:p>
          <a:p>
            <a:pPr lvl="1" algn="r" rtl="1">
              <a:lnSpc>
                <a:spcPct val="150000"/>
              </a:lnSpc>
            </a:pPr>
            <a:r>
              <a:rPr lang="fa-IR" sz="2000" dirty="0">
                <a:cs typeface="B Nazanin" panose="00000400000000000000" pitchFamily="2" charset="-78"/>
              </a:rPr>
              <a:t>مانیار: </a:t>
            </a:r>
            <a:r>
              <a:rPr lang="fa-IR" sz="2000" dirty="0">
                <a:solidFill>
                  <a:schemeClr val="bg1">
                    <a:lumMod val="50000"/>
                  </a:schemeClr>
                </a:solidFill>
                <a:cs typeface="B Nazanin" panose="00000400000000000000" pitchFamily="2" charset="-78"/>
              </a:rPr>
              <a:t>پیام رسان دنگ پرداز</a:t>
            </a:r>
          </a:p>
          <a:p>
            <a:pPr lvl="1" algn="r" rtl="1">
              <a:lnSpc>
                <a:spcPct val="150000"/>
              </a:lnSpc>
            </a:pPr>
            <a:r>
              <a:rPr lang="fa-IR" sz="2000" dirty="0">
                <a:cs typeface="B Nazanin" panose="00000400000000000000" pitchFamily="2" charset="-78"/>
              </a:rPr>
              <a:t>کوانتکن (</a:t>
            </a:r>
            <a:r>
              <a:rPr lang="en-US" sz="2000" dirty="0" err="1"/>
              <a:t>Quantcan</a:t>
            </a:r>
            <a:r>
              <a:rPr lang="fa-IR" sz="2000" dirty="0">
                <a:cs typeface="B Nazanin" panose="00000400000000000000" pitchFamily="2" charset="-78"/>
              </a:rPr>
              <a:t>): </a:t>
            </a:r>
            <a:r>
              <a:rPr lang="fa-IR" sz="2000" dirty="0">
                <a:solidFill>
                  <a:schemeClr val="bg1">
                    <a:lumMod val="50000"/>
                  </a:schemeClr>
                </a:solidFill>
                <a:cs typeface="B Nazanin" panose="00000400000000000000" pitchFamily="2" charset="-78"/>
              </a:rPr>
              <a:t>سرمایه گذار معاملات الگوریتمی</a:t>
            </a:r>
          </a:p>
          <a:p>
            <a:pPr lvl="1" algn="r" rtl="1">
              <a:lnSpc>
                <a:spcPct val="150000"/>
              </a:lnSpc>
            </a:pPr>
            <a:r>
              <a:rPr lang="fa-IR" sz="2000" dirty="0">
                <a:cs typeface="B Nazanin" panose="00000400000000000000" pitchFamily="2" charset="-78"/>
              </a:rPr>
              <a:t>شارژمان: </a:t>
            </a:r>
            <a:r>
              <a:rPr lang="fa-IR" sz="2000" dirty="0">
                <a:solidFill>
                  <a:schemeClr val="bg1">
                    <a:lumMod val="50000"/>
                  </a:schemeClr>
                </a:solidFill>
                <a:cs typeface="B Nazanin" panose="00000400000000000000" pitchFamily="2" charset="-78"/>
              </a:rPr>
              <a:t>مدیر دوم آپارتمان</a:t>
            </a:r>
          </a:p>
          <a:p>
            <a:pPr lvl="1" algn="r" rtl="1">
              <a:lnSpc>
                <a:spcPct val="150000"/>
              </a:lnSpc>
            </a:pPr>
            <a:r>
              <a:rPr lang="fa-IR" sz="2000" dirty="0">
                <a:cs typeface="B Nazanin" panose="00000400000000000000" pitchFamily="2" charset="-78"/>
              </a:rPr>
              <a:t>فاندوران: </a:t>
            </a:r>
            <a:r>
              <a:rPr lang="fa-IR" sz="2000" dirty="0">
                <a:solidFill>
                  <a:schemeClr val="bg1">
                    <a:lumMod val="50000"/>
                  </a:schemeClr>
                </a:solidFill>
                <a:cs typeface="B Nazanin" panose="00000400000000000000" pitchFamily="2" charset="-78"/>
              </a:rPr>
              <a:t>حامی ایده های خلاق</a:t>
            </a:r>
          </a:p>
          <a:p>
            <a:pPr lvl="1" algn="r" rtl="1">
              <a:lnSpc>
                <a:spcPct val="150000"/>
              </a:lnSpc>
            </a:pPr>
            <a:r>
              <a:rPr lang="fa-IR" sz="2000" dirty="0">
                <a:cs typeface="B Nazanin" panose="00000400000000000000" pitchFamily="2" charset="-78"/>
              </a:rPr>
              <a:t>فون پی: </a:t>
            </a:r>
            <a:r>
              <a:rPr lang="fa-IR" sz="2000" dirty="0">
                <a:solidFill>
                  <a:schemeClr val="bg1">
                    <a:lumMod val="50000"/>
                  </a:schemeClr>
                </a:solidFill>
                <a:cs typeface="B Nazanin" panose="00000400000000000000" pitchFamily="2" charset="-78"/>
              </a:rPr>
              <a:t>کیف پول همراه</a:t>
            </a:r>
          </a:p>
        </p:txBody>
      </p:sp>
      <p:cxnSp>
        <p:nvCxnSpPr>
          <p:cNvPr id="9" name="Straight Connector 8"/>
          <p:cNvCxnSpPr/>
          <p:nvPr/>
        </p:nvCxnSpPr>
        <p:spPr>
          <a:xfrm>
            <a:off x="10730036" y="1783080"/>
            <a:ext cx="0" cy="338328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2565" y="716324"/>
            <a:ext cx="2589059" cy="2594342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93D9E8-5C4D-4D25-834A-5A9DA744FDE2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614682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28583" y="4429593"/>
            <a:ext cx="7534834" cy="1638485"/>
          </a:xfrm>
        </p:spPr>
        <p:txBody>
          <a:bodyPr>
            <a:normAutofit fontScale="90000"/>
          </a:bodyPr>
          <a:lstStyle/>
          <a:p>
            <a:pPr algn="ctr" rtl="1"/>
            <a:r>
              <a:rPr lang="fa-IR" sz="4800" b="1" dirty="0">
                <a:cs typeface="B Nazanin" panose="00000400000000000000" pitchFamily="2" charset="-78"/>
              </a:rPr>
              <a:t>بخش دوم</a:t>
            </a:r>
            <a:br>
              <a:rPr lang="fa-IR" sz="4800" b="1" dirty="0">
                <a:cs typeface="B Nazanin" panose="00000400000000000000" pitchFamily="2" charset="-78"/>
              </a:rPr>
            </a:br>
            <a:br>
              <a:rPr lang="fa-IR" sz="4800" b="1" dirty="0">
                <a:cs typeface="B Nazanin" panose="00000400000000000000" pitchFamily="2" charset="-78"/>
              </a:rPr>
            </a:br>
            <a:r>
              <a:rPr lang="fa-IR" sz="4800" b="1" dirty="0">
                <a:cs typeface="B Nazanin" panose="00000400000000000000" pitchFamily="2" charset="-78"/>
              </a:rPr>
              <a:t>تقسیم بندی فین تک</a:t>
            </a: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667" b="40208"/>
          <a:stretch/>
        </p:blipFill>
        <p:spPr>
          <a:xfrm>
            <a:off x="0" y="-12327"/>
            <a:ext cx="12192000" cy="3943350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93D9E8-5C4D-4D25-834A-5A9DA744FDE2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75585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268086" y="1630252"/>
            <a:ext cx="480797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 rtl="1"/>
            <a:r>
              <a:rPr lang="fa-IR" sz="2000" dirty="0">
                <a:cs typeface="B Nazanin" panose="00000400000000000000" pitchFamily="2" charset="-78"/>
              </a:rPr>
              <a:t>به کارگیری فناوری های روز برای انجام ملزومات قانونی در بانک ها و دیگر موسسات مالی به شیوه ای کاراتر و موثرتر نسبت به روندهای موجود</a:t>
            </a:r>
          </a:p>
        </p:txBody>
      </p:sp>
      <p:cxnSp>
        <p:nvCxnSpPr>
          <p:cNvPr id="9" name="Straight Connector 8"/>
          <p:cNvCxnSpPr/>
          <p:nvPr/>
        </p:nvCxnSpPr>
        <p:spPr>
          <a:xfrm>
            <a:off x="11232776" y="1758877"/>
            <a:ext cx="0" cy="82296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Parallelogram 5"/>
          <p:cNvSpPr/>
          <p:nvPr/>
        </p:nvSpPr>
        <p:spPr>
          <a:xfrm>
            <a:off x="283" y="0"/>
            <a:ext cx="5042364" cy="3657600"/>
          </a:xfrm>
          <a:prstGeom prst="parallelogram">
            <a:avLst>
              <a:gd name="adj" fmla="val 47347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341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494" y="1260971"/>
            <a:ext cx="1225439" cy="1334058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1751933" y="456952"/>
            <a:ext cx="1263486" cy="264687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16600" b="1" cap="none" spc="0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1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5526743" y="3281084"/>
            <a:ext cx="53341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 rtl="1"/>
            <a:r>
              <a:rPr lang="fa-IR" sz="2000" b="1" dirty="0">
                <a:cs typeface="B Nazanin" panose="00000400000000000000" pitchFamily="2" charset="-78"/>
              </a:rPr>
              <a:t>شرکت های رگ تک چطور به سازمان ها کمک می کنند 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5649523" y="3015634"/>
            <a:ext cx="403411" cy="665560"/>
          </a:xfrm>
          <a:prstGeom prst="rect">
            <a:avLst/>
          </a:prstGeom>
        </p:spPr>
      </p:pic>
      <p:cxnSp>
        <p:nvCxnSpPr>
          <p:cNvPr id="13" name="Straight Connector 12"/>
          <p:cNvCxnSpPr/>
          <p:nvPr/>
        </p:nvCxnSpPr>
        <p:spPr>
          <a:xfrm>
            <a:off x="10856429" y="3348414"/>
            <a:ext cx="0" cy="146304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1190171" y="3779599"/>
            <a:ext cx="844530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 rtl="1"/>
            <a:r>
              <a:rPr lang="fa-IR" sz="2000" dirty="0">
                <a:cs typeface="B Nazanin" panose="00000400000000000000" pitchFamily="2" charset="-78"/>
              </a:rPr>
              <a:t>ا</a:t>
            </a:r>
            <a:r>
              <a:rPr lang="ar-SA" sz="2000" dirty="0">
                <a:cs typeface="B Nazanin" panose="00000400000000000000" pitchFamily="2" charset="-78"/>
              </a:rPr>
              <a:t>ستفاده از ابزارهایی مانند تحلیل پیشگویانه و ماشین</a:t>
            </a:r>
            <a:r>
              <a:rPr lang="fa-IR" sz="2000" dirty="0">
                <a:cs typeface="B Nazanin" panose="00000400000000000000" pitchFamily="2" charset="-78"/>
              </a:rPr>
              <a:t> </a:t>
            </a:r>
            <a:r>
              <a:rPr lang="ar-SA" sz="2000" dirty="0">
                <a:cs typeface="B Nazanin" panose="00000400000000000000" pitchFamily="2" charset="-78"/>
              </a:rPr>
              <a:t>های یادگیرنده (</a:t>
            </a:r>
            <a:r>
              <a:rPr lang="en-US" sz="2000" dirty="0"/>
              <a:t>machines learning</a:t>
            </a:r>
            <a:r>
              <a:rPr lang="ar-SA" sz="2000" dirty="0">
                <a:cs typeface="B Nazanin" panose="00000400000000000000" pitchFamily="2" charset="-78"/>
              </a:rPr>
              <a:t>)، </a:t>
            </a:r>
            <a:r>
              <a:rPr lang="fa-IR" sz="2000" dirty="0">
                <a:cs typeface="B Nazanin" panose="00000400000000000000" pitchFamily="2" charset="-78"/>
              </a:rPr>
              <a:t>مقایسه </a:t>
            </a:r>
            <a:r>
              <a:rPr lang="ar-SA" sz="2000" dirty="0">
                <a:cs typeface="B Nazanin" panose="00000400000000000000" pitchFamily="2" charset="-78"/>
              </a:rPr>
              <a:t>داده های ورودی بانک با ناکارآمدی های مقرراتیِ گذشته و </a:t>
            </a:r>
            <a:r>
              <a:rPr lang="fa-IR" sz="2000" dirty="0">
                <a:cs typeface="B Nazanin" panose="00000400000000000000" pitchFamily="2" charset="-78"/>
              </a:rPr>
              <a:t>شرح </a:t>
            </a:r>
            <a:r>
              <a:rPr lang="ar-SA" sz="2000" dirty="0">
                <a:cs typeface="B Nazanin" panose="00000400000000000000" pitchFamily="2" charset="-78"/>
              </a:rPr>
              <a:t>ریسک های ممکن برای </a:t>
            </a:r>
            <a:r>
              <a:rPr lang="fa-IR" sz="2000" dirty="0">
                <a:cs typeface="B Nazanin" panose="00000400000000000000" pitchFamily="2" charset="-78"/>
              </a:rPr>
              <a:t>بانک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10524734" y="5311780"/>
            <a:ext cx="0" cy="146304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4908176" y="5311780"/>
            <a:ext cx="546863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rtl="1"/>
            <a:r>
              <a:rPr lang="ar-SA" sz="2000" b="1" dirty="0">
                <a:cs typeface="B Nazanin" panose="00000400000000000000" pitchFamily="2" charset="-78"/>
              </a:rPr>
              <a:t>سه مورد از استارت اپ های برجسته جهانی در حوزه رگ</a:t>
            </a:r>
            <a:r>
              <a:rPr lang="fa-IR" sz="2000" b="1" dirty="0">
                <a:cs typeface="B Nazanin" panose="00000400000000000000" pitchFamily="2" charset="-78"/>
              </a:rPr>
              <a:t> </a:t>
            </a:r>
            <a:r>
              <a:rPr lang="ar-SA" sz="2000" b="1" dirty="0">
                <a:cs typeface="B Nazanin" panose="00000400000000000000" pitchFamily="2" charset="-78"/>
              </a:rPr>
              <a:t>تک </a:t>
            </a:r>
            <a:endParaRPr lang="en-US" sz="2000" dirty="0"/>
          </a:p>
        </p:txBody>
      </p:sp>
      <p:sp>
        <p:nvSpPr>
          <p:cNvPr id="19" name="TextBox 18"/>
          <p:cNvSpPr txBox="1"/>
          <p:nvPr/>
        </p:nvSpPr>
        <p:spPr>
          <a:xfrm>
            <a:off x="1751934" y="5720576"/>
            <a:ext cx="862488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 algn="just" rtl="1"/>
            <a:r>
              <a:rPr lang="en-US" dirty="0"/>
              <a:t>Global Mind Identity </a:t>
            </a:r>
            <a:r>
              <a:rPr lang="ar-SA" dirty="0">
                <a:cs typeface="B Nazanin" panose="00000400000000000000" pitchFamily="2" charset="-78"/>
              </a:rPr>
              <a:t>: توسعه دهنده سرویس</a:t>
            </a:r>
            <a:r>
              <a:rPr lang="fa-IR" dirty="0">
                <a:cs typeface="B Nazanin" panose="00000400000000000000" pitchFamily="2" charset="-78"/>
              </a:rPr>
              <a:t> </a:t>
            </a:r>
            <a:r>
              <a:rPr lang="ar-SA" dirty="0">
                <a:cs typeface="B Nazanin" panose="00000400000000000000" pitchFamily="2" charset="-78"/>
              </a:rPr>
              <a:t>های مدیریت ریسک و ضد سرقت برای تراکنشات دیجیتال</a:t>
            </a:r>
            <a:endParaRPr lang="en-US" sz="1600" dirty="0"/>
          </a:p>
          <a:p>
            <a:pPr lvl="1" algn="just" rtl="1"/>
            <a:r>
              <a:rPr lang="en-US" dirty="0" err="1"/>
              <a:t>Trunomi</a:t>
            </a:r>
            <a:r>
              <a:rPr lang="en-US" dirty="0"/>
              <a:t> </a:t>
            </a:r>
            <a:r>
              <a:rPr lang="ar-SA" dirty="0">
                <a:cs typeface="B Nazanin" panose="00000400000000000000" pitchFamily="2" charset="-78"/>
              </a:rPr>
              <a:t>: گرفتن رضایت مشتریان برای استفاده از دادههای شخصی آنها به صورت شفاف و دقیق</a:t>
            </a:r>
            <a:endParaRPr lang="en-US" sz="1600" dirty="0"/>
          </a:p>
          <a:p>
            <a:pPr lvl="1" algn="just" rtl="1"/>
            <a:r>
              <a:rPr lang="en-US" dirty="0" err="1"/>
              <a:t>Suade</a:t>
            </a:r>
            <a:r>
              <a:rPr lang="en-US" dirty="0"/>
              <a:t> </a:t>
            </a:r>
            <a:r>
              <a:rPr lang="ar-SA" dirty="0">
                <a:cs typeface="B Nazanin" panose="00000400000000000000" pitchFamily="2" charset="-78"/>
              </a:rPr>
              <a:t>: کمک به بانک ها برای ارایه گزارشات نظارتی موردنیاز بدون ایجاد خلل در ساختار بانکی</a:t>
            </a:r>
            <a:endParaRPr lang="en-US" sz="1600" dirty="0"/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21221" y="550579"/>
            <a:ext cx="1070416" cy="589220"/>
          </a:xfrm>
          <a:prstGeom prst="rect">
            <a:avLst/>
          </a:prstGeom>
        </p:spPr>
      </p:pic>
      <p:sp>
        <p:nvSpPr>
          <p:cNvPr id="22" name="Title 1"/>
          <p:cNvSpPr txBox="1">
            <a:spLocks/>
          </p:cNvSpPr>
          <p:nvPr/>
        </p:nvSpPr>
        <p:spPr>
          <a:xfrm>
            <a:off x="1443318" y="353292"/>
            <a:ext cx="8756620" cy="101992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 rtl="1"/>
            <a:r>
              <a:rPr lang="fa-IR" sz="4000" b="1" dirty="0">
                <a:cs typeface="B Nazanin" panose="00000400000000000000" pitchFamily="2" charset="-78"/>
              </a:rPr>
              <a:t>رِگ‌تک (</a:t>
            </a:r>
            <a:r>
              <a:rPr lang="en-US" sz="4000" b="1" dirty="0" err="1">
                <a:cs typeface="+mn-cs"/>
              </a:rPr>
              <a:t>RegTech</a:t>
            </a:r>
            <a:r>
              <a:rPr lang="fa-IR" sz="4000" b="1" dirty="0">
                <a:cs typeface="B Nazanin" panose="00000400000000000000" pitchFamily="2" charset="-78"/>
              </a:rPr>
              <a:t>)</a:t>
            </a:r>
            <a:endParaRPr lang="en-US" sz="4000" b="1" dirty="0">
              <a:cs typeface="+mn-cs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93D9E8-5C4D-4D25-834A-5A9DA744FDE2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326676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268086" y="1630252"/>
            <a:ext cx="480797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 rtl="1"/>
            <a:r>
              <a:rPr lang="fa-IR" sz="2000" dirty="0">
                <a:cs typeface="B Nazanin" panose="00000400000000000000" pitchFamily="2" charset="-78"/>
              </a:rPr>
              <a:t>ارائه راهکارهای جدید به فعالان حوزه بورس و سرمایه</a:t>
            </a:r>
          </a:p>
        </p:txBody>
      </p:sp>
      <p:cxnSp>
        <p:nvCxnSpPr>
          <p:cNvPr id="9" name="Straight Connector 8"/>
          <p:cNvCxnSpPr/>
          <p:nvPr/>
        </p:nvCxnSpPr>
        <p:spPr>
          <a:xfrm>
            <a:off x="11232776" y="1664748"/>
            <a:ext cx="0" cy="36576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Parallelogram 5"/>
          <p:cNvSpPr/>
          <p:nvPr/>
        </p:nvSpPr>
        <p:spPr>
          <a:xfrm>
            <a:off x="283" y="0"/>
            <a:ext cx="5042364" cy="3657600"/>
          </a:xfrm>
          <a:prstGeom prst="parallelogram">
            <a:avLst>
              <a:gd name="adj" fmla="val 47347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341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494" y="1260971"/>
            <a:ext cx="1225439" cy="1334058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1751933" y="456952"/>
            <a:ext cx="1263486" cy="264687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16600" b="1" cap="none" spc="0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2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11380694" y="4619105"/>
            <a:ext cx="0" cy="146304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5764136" y="4619105"/>
            <a:ext cx="546863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rtl="1"/>
            <a:r>
              <a:rPr lang="ar-SA" sz="2000" b="1" dirty="0">
                <a:cs typeface="B Nazanin" panose="00000400000000000000" pitchFamily="2" charset="-78"/>
              </a:rPr>
              <a:t>استارت اپ های برجسته </a:t>
            </a:r>
            <a:r>
              <a:rPr lang="fa-IR" sz="2000" b="1" dirty="0">
                <a:cs typeface="B Nazanin" panose="00000400000000000000" pitchFamily="2" charset="-78"/>
              </a:rPr>
              <a:t>ایرانی </a:t>
            </a:r>
            <a:r>
              <a:rPr lang="ar-SA" sz="2000" b="1" dirty="0">
                <a:cs typeface="B Nazanin" panose="00000400000000000000" pitchFamily="2" charset="-78"/>
              </a:rPr>
              <a:t>در حوزه </a:t>
            </a:r>
            <a:r>
              <a:rPr lang="fa-IR" sz="2000" b="1" dirty="0">
                <a:cs typeface="B Nazanin" panose="00000400000000000000" pitchFamily="2" charset="-78"/>
              </a:rPr>
              <a:t>ولث </a:t>
            </a:r>
            <a:r>
              <a:rPr lang="ar-SA" sz="2000" b="1" dirty="0">
                <a:cs typeface="B Nazanin" panose="00000400000000000000" pitchFamily="2" charset="-78"/>
              </a:rPr>
              <a:t>تک </a:t>
            </a:r>
            <a:endParaRPr lang="en-US" sz="2000" dirty="0"/>
          </a:p>
        </p:txBody>
      </p:sp>
      <p:sp>
        <p:nvSpPr>
          <p:cNvPr id="19" name="TextBox 18"/>
          <p:cNvSpPr txBox="1"/>
          <p:nvPr/>
        </p:nvSpPr>
        <p:spPr>
          <a:xfrm>
            <a:off x="2607894" y="5027901"/>
            <a:ext cx="862488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 algn="just" rtl="1"/>
            <a:r>
              <a:rPr lang="fa-IR" sz="2000" dirty="0">
                <a:cs typeface="B Nazanin" panose="00000400000000000000" pitchFamily="2" charset="-78"/>
              </a:rPr>
              <a:t>صد تحلیل</a:t>
            </a:r>
          </a:p>
          <a:p>
            <a:pPr lvl="1" algn="just" rtl="1"/>
            <a:r>
              <a:rPr lang="fa-IR" sz="2000" dirty="0">
                <a:cs typeface="B Nazanin" panose="00000400000000000000" pitchFamily="2" charset="-78"/>
              </a:rPr>
              <a:t>هوشمند سهم</a:t>
            </a:r>
            <a:endParaRPr lang="en-US" sz="2000" dirty="0"/>
          </a:p>
        </p:txBody>
      </p:sp>
      <p:sp>
        <p:nvSpPr>
          <p:cNvPr id="15" name="TextBox 14"/>
          <p:cNvSpPr txBox="1"/>
          <p:nvPr/>
        </p:nvSpPr>
        <p:spPr>
          <a:xfrm>
            <a:off x="3739142" y="2524076"/>
            <a:ext cx="714691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rtl="1"/>
            <a:r>
              <a:rPr lang="ar-SA" sz="2000" dirty="0">
                <a:cs typeface="B Nazanin" panose="00000400000000000000" pitchFamily="2" charset="-78"/>
              </a:rPr>
              <a:t>به مردم کمک می کند</a:t>
            </a:r>
            <a:r>
              <a:rPr lang="fa-IR" sz="2000" dirty="0">
                <a:cs typeface="B Nazanin" panose="00000400000000000000" pitchFamily="2" charset="-78"/>
              </a:rPr>
              <a:t>:</a:t>
            </a:r>
          </a:p>
          <a:p>
            <a:pPr lvl="1" algn="just" rtl="1"/>
            <a:r>
              <a:rPr lang="ar-SA" sz="2000" dirty="0">
                <a:cs typeface="B Nazanin" panose="00000400000000000000" pitchFamily="2" charset="-78"/>
              </a:rPr>
              <a:t>تصمیمات</a:t>
            </a:r>
            <a:r>
              <a:rPr lang="fa-IR" sz="2000" dirty="0">
                <a:cs typeface="B Nazanin" panose="00000400000000000000" pitchFamily="2" charset="-78"/>
              </a:rPr>
              <a:t> </a:t>
            </a:r>
            <a:r>
              <a:rPr lang="ar-SA" sz="2000" dirty="0">
                <a:cs typeface="B Nazanin" panose="00000400000000000000" pitchFamily="2" charset="-78"/>
              </a:rPr>
              <a:t>بهتری بگیرند برای اینکه وارد بورس شوند</a:t>
            </a:r>
            <a:endParaRPr lang="fa-IR" sz="2000" dirty="0">
              <a:cs typeface="B Nazanin" panose="00000400000000000000" pitchFamily="2" charset="-78"/>
            </a:endParaRPr>
          </a:p>
          <a:p>
            <a:pPr lvl="1" algn="just" rtl="1"/>
            <a:r>
              <a:rPr lang="ar-SA" sz="2000" dirty="0">
                <a:cs typeface="B Nazanin" panose="00000400000000000000" pitchFamily="2" charset="-78"/>
              </a:rPr>
              <a:t>چه سهمی را بخرند</a:t>
            </a:r>
            <a:endParaRPr lang="fa-IR" sz="2000" dirty="0">
              <a:cs typeface="B Nazanin" panose="00000400000000000000" pitchFamily="2" charset="-78"/>
            </a:endParaRPr>
          </a:p>
          <a:p>
            <a:pPr lvl="1" algn="just" rtl="1"/>
            <a:r>
              <a:rPr lang="ar-SA" sz="2000" dirty="0">
                <a:cs typeface="B Nazanin" panose="00000400000000000000" pitchFamily="2" charset="-78"/>
              </a:rPr>
              <a:t>چه سهمی را بفروشند</a:t>
            </a:r>
            <a:endParaRPr lang="fa-IR" sz="2000" dirty="0">
              <a:cs typeface="B Nazanin" panose="00000400000000000000" pitchFamily="2" charset="-78"/>
            </a:endParaRPr>
          </a:p>
          <a:p>
            <a:pPr lvl="1" algn="just" rtl="1"/>
            <a:r>
              <a:rPr lang="fa-IR" sz="2000" dirty="0">
                <a:cs typeface="B Nazanin" panose="00000400000000000000" pitchFamily="2" charset="-78"/>
              </a:rPr>
              <a:t>و </a:t>
            </a:r>
            <a:r>
              <a:rPr lang="ar-SA" sz="2000" dirty="0">
                <a:cs typeface="B Nazanin" panose="00000400000000000000" pitchFamily="2" charset="-78"/>
              </a:rPr>
              <a:t>کلاً در رابطه با بازار بورس به چه صورت عمل کنند.</a:t>
            </a:r>
            <a:endParaRPr lang="en-US" sz="2000" dirty="0"/>
          </a:p>
          <a:p>
            <a:pPr lvl="0" algn="just" rtl="1"/>
            <a:endParaRPr lang="fa-IR" sz="2000" dirty="0">
              <a:cs typeface="B Nazanin" panose="00000400000000000000" pitchFamily="2" charset="-78"/>
            </a:endParaRPr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86052" y="2410383"/>
            <a:ext cx="693447" cy="693447"/>
          </a:xfrm>
          <a:prstGeom prst="rect">
            <a:avLst/>
          </a:prstGeom>
        </p:spPr>
      </p:pic>
      <p:sp>
        <p:nvSpPr>
          <p:cNvPr id="28" name="Title 1"/>
          <p:cNvSpPr txBox="1">
            <a:spLocks/>
          </p:cNvSpPr>
          <p:nvPr/>
        </p:nvSpPr>
        <p:spPr>
          <a:xfrm>
            <a:off x="1443318" y="353292"/>
            <a:ext cx="8756620" cy="101992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 rtl="1"/>
            <a:r>
              <a:rPr lang="fa-IR" sz="4000" b="1" dirty="0">
                <a:cs typeface="B Nazanin" panose="00000400000000000000" pitchFamily="2" charset="-78"/>
              </a:rPr>
              <a:t>وِلث‌تک (</a:t>
            </a:r>
            <a:r>
              <a:rPr lang="en-US" sz="4000" b="1" dirty="0" err="1">
                <a:cs typeface="+mn-cs"/>
              </a:rPr>
              <a:t>WealthTech</a:t>
            </a:r>
            <a:r>
              <a:rPr lang="fa-IR" sz="4000" b="1" dirty="0">
                <a:cs typeface="B Nazanin" panose="00000400000000000000" pitchFamily="2" charset="-78"/>
              </a:rPr>
              <a:t>)</a:t>
            </a:r>
            <a:endParaRPr lang="en-US" sz="4000" b="1" dirty="0">
              <a:cs typeface="+mn-cs"/>
            </a:endParaRPr>
          </a:p>
        </p:txBody>
      </p:sp>
      <p:pic>
        <p:nvPicPr>
          <p:cNvPr id="35" name="Picture 3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38322" y="286218"/>
            <a:ext cx="1042372" cy="1042372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93D9E8-5C4D-4D25-834A-5A9DA744FDE2}" type="slidenum">
              <a:rPr lang="en-US" smtClean="0"/>
              <a:t>14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9F2C728-C6E6-451A-A2EC-E37DE2D25A1C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2164" y="4240726"/>
            <a:ext cx="2115624" cy="2115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051277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268086" y="1630252"/>
            <a:ext cx="480797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 rtl="1"/>
            <a:r>
              <a:rPr lang="ar-SA" sz="2000" dirty="0">
                <a:cs typeface="B Nazanin" panose="00000400000000000000" pitchFamily="2" charset="-78"/>
              </a:rPr>
              <a:t>کاربرد نوآورانه فناوری برای  ارائه خدمات بیمه</a:t>
            </a:r>
            <a:endParaRPr lang="fa-IR" sz="2000" dirty="0">
              <a:cs typeface="B Nazanin" panose="00000400000000000000" pitchFamily="2" charset="-78"/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11232776" y="1664748"/>
            <a:ext cx="0" cy="36576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Parallelogram 5"/>
          <p:cNvSpPr/>
          <p:nvPr/>
        </p:nvSpPr>
        <p:spPr>
          <a:xfrm>
            <a:off x="283" y="0"/>
            <a:ext cx="5042364" cy="3657600"/>
          </a:xfrm>
          <a:prstGeom prst="parallelogram">
            <a:avLst>
              <a:gd name="adj" fmla="val 47347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341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494" y="1260971"/>
            <a:ext cx="1225439" cy="1334058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1751933" y="456952"/>
            <a:ext cx="1263486" cy="264687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16600" b="1" cap="none" spc="0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3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11232775" y="3960202"/>
            <a:ext cx="0" cy="246888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5616217" y="3892967"/>
            <a:ext cx="546863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rtl="1"/>
            <a:r>
              <a:rPr lang="ar-SA" sz="2000" b="1" dirty="0">
                <a:solidFill>
                  <a:srgbClr val="00B050"/>
                </a:solidFill>
                <a:cs typeface="B Nazanin" panose="00000400000000000000" pitchFamily="2" charset="-78"/>
              </a:rPr>
              <a:t>استارت اپ های برجسته </a:t>
            </a:r>
            <a:r>
              <a:rPr lang="fa-IR" sz="2000" b="1" dirty="0">
                <a:solidFill>
                  <a:srgbClr val="00B050"/>
                </a:solidFill>
                <a:cs typeface="B Nazanin" panose="00000400000000000000" pitchFamily="2" charset="-78"/>
              </a:rPr>
              <a:t>ایرانی </a:t>
            </a:r>
            <a:r>
              <a:rPr lang="ar-SA" sz="2000" b="1" dirty="0">
                <a:solidFill>
                  <a:srgbClr val="00B050"/>
                </a:solidFill>
                <a:cs typeface="B Nazanin" panose="00000400000000000000" pitchFamily="2" charset="-78"/>
              </a:rPr>
              <a:t>در حوزه </a:t>
            </a:r>
            <a:r>
              <a:rPr lang="fa-IR" sz="2000" b="1" dirty="0">
                <a:solidFill>
                  <a:srgbClr val="00B050"/>
                </a:solidFill>
                <a:cs typeface="B Nazanin" panose="00000400000000000000" pitchFamily="2" charset="-78"/>
              </a:rPr>
              <a:t>اینشور</a:t>
            </a:r>
            <a:r>
              <a:rPr lang="ar-SA" sz="2000" b="1" dirty="0">
                <a:solidFill>
                  <a:srgbClr val="00B050"/>
                </a:solidFill>
                <a:cs typeface="B Nazanin" panose="00000400000000000000" pitchFamily="2" charset="-78"/>
              </a:rPr>
              <a:t>تک </a:t>
            </a:r>
            <a:endParaRPr lang="en-US" sz="2000" dirty="0">
              <a:solidFill>
                <a:srgbClr val="00B05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836492" y="4293077"/>
            <a:ext cx="8239571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 algn="just" rtl="1"/>
            <a:r>
              <a:rPr lang="fa-IR" sz="2000" dirty="0">
                <a:cs typeface="B Nazanin" panose="00000400000000000000" pitchFamily="2" charset="-78"/>
              </a:rPr>
              <a:t>فناوران اطلاعات خبره: </a:t>
            </a:r>
            <a:r>
              <a:rPr lang="ar-SA" sz="2000" dirty="0">
                <a:cs typeface="B Nazanin" panose="00000400000000000000" pitchFamily="2" charset="-78"/>
              </a:rPr>
              <a:t>بزرگترین شرکت فعال در حوزه فناوری اطلاعات بیمه در ایران</a:t>
            </a:r>
            <a:endParaRPr lang="fa-IR" sz="2000" dirty="0">
              <a:cs typeface="B Nazanin" panose="00000400000000000000" pitchFamily="2" charset="-78"/>
            </a:endParaRPr>
          </a:p>
          <a:p>
            <a:pPr marL="800100" lvl="1" indent="-342900" algn="just" rtl="1">
              <a:buFont typeface="Arial" panose="020B0604020202020204" pitchFamily="34" charset="0"/>
              <a:buChar char="•"/>
            </a:pPr>
            <a:r>
              <a:rPr lang="ar-SA" sz="2000" dirty="0">
                <a:cs typeface="B Nazanin" panose="00000400000000000000" pitchFamily="2" charset="-78"/>
              </a:rPr>
              <a:t>بیمیتو</a:t>
            </a:r>
            <a:endParaRPr lang="fa-IR" sz="2000" dirty="0">
              <a:cs typeface="B Nazanin" panose="00000400000000000000" pitchFamily="2" charset="-78"/>
            </a:endParaRPr>
          </a:p>
          <a:p>
            <a:pPr marL="800100" lvl="1" indent="-342900" algn="just" rtl="1">
              <a:buFont typeface="Arial" panose="020B0604020202020204" pitchFamily="34" charset="0"/>
              <a:buChar char="•"/>
            </a:pPr>
            <a:r>
              <a:rPr lang="ar-SA" sz="2000" dirty="0">
                <a:cs typeface="B Nazanin" panose="00000400000000000000" pitchFamily="2" charset="-78"/>
              </a:rPr>
              <a:t>وبیمه</a:t>
            </a:r>
            <a:endParaRPr lang="fa-IR" sz="2000" dirty="0">
              <a:cs typeface="B Nazanin" panose="00000400000000000000" pitchFamily="2" charset="-78"/>
            </a:endParaRPr>
          </a:p>
          <a:p>
            <a:pPr marL="800100" lvl="1" indent="-342900" algn="just" rtl="1">
              <a:buFont typeface="Arial" panose="020B0604020202020204" pitchFamily="34" charset="0"/>
              <a:buChar char="•"/>
            </a:pPr>
            <a:r>
              <a:rPr lang="ar-SA" sz="2000" dirty="0">
                <a:cs typeface="B Nazanin" panose="00000400000000000000" pitchFamily="2" charset="-78"/>
              </a:rPr>
              <a:t>بیملاین</a:t>
            </a:r>
            <a:endParaRPr lang="fa-IR" sz="2000" dirty="0">
              <a:cs typeface="B Nazanin" panose="00000400000000000000" pitchFamily="2" charset="-78"/>
            </a:endParaRPr>
          </a:p>
          <a:p>
            <a:pPr marL="800100" lvl="1" indent="-342900" algn="just" rtl="1">
              <a:buFont typeface="Arial" panose="020B0604020202020204" pitchFamily="34" charset="0"/>
              <a:buChar char="•"/>
            </a:pPr>
            <a:r>
              <a:rPr lang="ar-SA" sz="2000" dirty="0">
                <a:cs typeface="B Nazanin" panose="00000400000000000000" pitchFamily="2" charset="-78"/>
              </a:rPr>
              <a:t>بیدبرگ </a:t>
            </a:r>
            <a:endParaRPr lang="fa-IR" sz="2000" dirty="0">
              <a:cs typeface="B Nazanin" panose="00000400000000000000" pitchFamily="2" charset="-78"/>
            </a:endParaRPr>
          </a:p>
          <a:p>
            <a:pPr marL="800100" lvl="1" indent="-342900" algn="just" rtl="1">
              <a:buFont typeface="Arial" panose="020B0604020202020204" pitchFamily="34" charset="0"/>
              <a:buChar char="•"/>
            </a:pPr>
            <a:r>
              <a:rPr lang="ar-SA" sz="2000" dirty="0">
                <a:cs typeface="B Nazanin" panose="00000400000000000000" pitchFamily="2" charset="-78"/>
              </a:rPr>
              <a:t>بیمه بازار</a:t>
            </a:r>
            <a:endParaRPr lang="fa-IR" sz="2000" dirty="0">
              <a:cs typeface="B Nazanin" panose="00000400000000000000" pitchFamily="2" charset="-78"/>
            </a:endParaRPr>
          </a:p>
          <a:p>
            <a:pPr marL="800100" lvl="1" indent="-342900" algn="just" rtl="1">
              <a:buFont typeface="Arial" panose="020B0604020202020204" pitchFamily="34" charset="0"/>
              <a:buChar char="•"/>
            </a:pPr>
            <a:r>
              <a:rPr lang="ar-SA" sz="2000" dirty="0">
                <a:cs typeface="B Nazanin" panose="00000400000000000000" pitchFamily="2" charset="-78"/>
              </a:rPr>
              <a:t>بیمه کلیک </a:t>
            </a:r>
            <a:endParaRPr lang="en-US" sz="2000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11232775" y="2413650"/>
            <a:ext cx="0" cy="118872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5616217" y="2472569"/>
            <a:ext cx="545984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 rtl="1"/>
            <a:r>
              <a:rPr lang="ar-SA" sz="2000" dirty="0">
                <a:cs typeface="B Nazanin" panose="00000400000000000000" pitchFamily="2" charset="-78"/>
              </a:rPr>
              <a:t>این صنعت با کمک بیگ دیتا، هوش  مصنوعی و اینترنت اشیا، به جمع آوری و تحلیل اطلاعات مشتریان برای ارائه خدمات بهتر بیمه ای متناسب با هر  مشتری به طور جداگانه است</a:t>
            </a:r>
            <a:endParaRPr lang="fa-IR" sz="2000" dirty="0">
              <a:cs typeface="B Nazanin" panose="00000400000000000000" pitchFamily="2" charset="-78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827494" y="510988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3415553" y="5097922"/>
            <a:ext cx="4168589" cy="954107"/>
          </a:xfrm>
          <a:prstGeom prst="rect">
            <a:avLst/>
          </a:prstGeom>
          <a:noFill/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 rtl="1"/>
            <a:r>
              <a:rPr lang="fa-IR" sz="2400" b="1" dirty="0">
                <a:solidFill>
                  <a:schemeClr val="bg1">
                    <a:lumMod val="50000"/>
                  </a:schemeClr>
                </a:solidFill>
                <a:cs typeface="B Nazanin" panose="00000400000000000000" pitchFamily="2" charset="-78"/>
              </a:rPr>
              <a:t>فعالیت تنها در حوزه</a:t>
            </a:r>
          </a:p>
          <a:p>
            <a:pPr algn="ctr" rtl="1"/>
            <a:r>
              <a:rPr lang="fa-IR" sz="3200" b="1" dirty="0">
                <a:solidFill>
                  <a:srgbClr val="C00000"/>
                </a:solidFill>
                <a:cs typeface="B Nazanin" panose="00000400000000000000" pitchFamily="2" charset="-78"/>
              </a:rPr>
              <a:t>مشاوره </a:t>
            </a:r>
            <a:r>
              <a:rPr lang="fa-IR" sz="2400" b="1" dirty="0">
                <a:solidFill>
                  <a:srgbClr val="C00000"/>
                </a:solidFill>
                <a:cs typeface="B Nazanin" panose="00000400000000000000" pitchFamily="2" charset="-78"/>
              </a:rPr>
              <a:t>و </a:t>
            </a:r>
            <a:r>
              <a:rPr lang="fa-IR" sz="3200" b="1" dirty="0">
                <a:solidFill>
                  <a:srgbClr val="C00000"/>
                </a:solidFill>
                <a:cs typeface="B Nazanin" panose="00000400000000000000" pitchFamily="2" charset="-78"/>
              </a:rPr>
              <a:t>خرید آنلاین بیمه </a:t>
            </a:r>
            <a:endParaRPr lang="en-US" sz="2800" b="1" dirty="0">
              <a:solidFill>
                <a:srgbClr val="C00000"/>
              </a:solidFill>
            </a:endParaRPr>
          </a:p>
        </p:txBody>
      </p:sp>
      <p:sp>
        <p:nvSpPr>
          <p:cNvPr id="21" name="Title 1"/>
          <p:cNvSpPr txBox="1">
            <a:spLocks/>
          </p:cNvSpPr>
          <p:nvPr/>
        </p:nvSpPr>
        <p:spPr>
          <a:xfrm>
            <a:off x="1443318" y="353292"/>
            <a:ext cx="8756620" cy="101992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 rtl="1"/>
            <a:r>
              <a:rPr lang="fa-IR" sz="4000" b="1" dirty="0">
                <a:solidFill>
                  <a:srgbClr val="C00000"/>
                </a:solidFill>
                <a:cs typeface="B Nazanin" panose="00000400000000000000" pitchFamily="2" charset="-78"/>
              </a:rPr>
              <a:t>اینشور‌تک (</a:t>
            </a:r>
            <a:r>
              <a:rPr lang="en-US" sz="4000" b="1" dirty="0" err="1">
                <a:solidFill>
                  <a:srgbClr val="C00000"/>
                </a:solidFill>
                <a:cs typeface="+mn-cs"/>
              </a:rPr>
              <a:t>InsurTech</a:t>
            </a:r>
            <a:r>
              <a:rPr lang="fa-IR" sz="4000" b="1" dirty="0">
                <a:solidFill>
                  <a:srgbClr val="C00000"/>
                </a:solidFill>
                <a:cs typeface="B Nazanin" panose="00000400000000000000" pitchFamily="2" charset="-78"/>
              </a:rPr>
              <a:t>)</a:t>
            </a:r>
            <a:endParaRPr lang="en-US" sz="4000" b="1" dirty="0">
              <a:solidFill>
                <a:srgbClr val="C00000"/>
              </a:solidFill>
              <a:cs typeface="+mn-cs"/>
            </a:endParaRPr>
          </a:p>
        </p:txBody>
      </p:sp>
      <p:pic>
        <p:nvPicPr>
          <p:cNvPr id="22" name="Picture 2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65994" y="284024"/>
            <a:ext cx="941493" cy="941493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93D9E8-5C4D-4D25-834A-5A9DA744FDE2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00876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268086" y="1630252"/>
            <a:ext cx="480797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 rtl="1"/>
            <a:r>
              <a:rPr lang="fa-IR" sz="2000" dirty="0">
                <a:cs typeface="B Nazanin" panose="00000400000000000000" pitchFamily="2" charset="-78"/>
              </a:rPr>
              <a:t>شامل خدماتی چون:</a:t>
            </a:r>
          </a:p>
          <a:p>
            <a:pPr lvl="0" algn="just" rtl="1"/>
            <a:r>
              <a:rPr lang="fa-IR" sz="2000" dirty="0">
                <a:cs typeface="B Nazanin" panose="00000400000000000000" pitchFamily="2" charset="-78"/>
              </a:rPr>
              <a:t>	</a:t>
            </a:r>
            <a:r>
              <a:rPr lang="ar-SA" sz="2000" dirty="0">
                <a:cs typeface="B Nazanin" panose="00000400000000000000" pitchFamily="2" charset="-78"/>
              </a:rPr>
              <a:t>یکپارچگی</a:t>
            </a:r>
            <a:r>
              <a:rPr lang="en-US" sz="2000" dirty="0"/>
              <a:t> API</a:t>
            </a:r>
            <a:endParaRPr lang="fa-IR" sz="2000" dirty="0">
              <a:cs typeface="B Nazanin" panose="00000400000000000000" pitchFamily="2" charset="-78"/>
            </a:endParaRPr>
          </a:p>
          <a:p>
            <a:pPr lvl="0" algn="just" rtl="1"/>
            <a:r>
              <a:rPr lang="fa-IR" sz="2000" dirty="0">
                <a:cs typeface="B Nazanin" panose="00000400000000000000" pitchFamily="2" charset="-78"/>
              </a:rPr>
              <a:t>	</a:t>
            </a:r>
            <a:r>
              <a:rPr lang="ar-SA" sz="2000" dirty="0">
                <a:cs typeface="B Nazanin" panose="00000400000000000000" pitchFamily="2" charset="-78"/>
              </a:rPr>
              <a:t>پرداخت موبایلی</a:t>
            </a:r>
            <a:endParaRPr lang="fa-IR" sz="2000" dirty="0">
              <a:cs typeface="B Nazanin" panose="00000400000000000000" pitchFamily="2" charset="-78"/>
            </a:endParaRPr>
          </a:p>
          <a:p>
            <a:pPr lvl="0" algn="just" rtl="1"/>
            <a:r>
              <a:rPr lang="fa-IR" sz="2000" dirty="0">
                <a:cs typeface="B Nazanin" panose="00000400000000000000" pitchFamily="2" charset="-78"/>
              </a:rPr>
              <a:t>	</a:t>
            </a:r>
            <a:r>
              <a:rPr lang="ar-SA" sz="2000" dirty="0">
                <a:cs typeface="B Nazanin" panose="00000400000000000000" pitchFamily="2" charset="-78"/>
              </a:rPr>
              <a:t>پرداخت در شبکه ­های اجتماعی</a:t>
            </a:r>
            <a:r>
              <a:rPr lang="fa-IR" sz="2000" dirty="0">
                <a:cs typeface="B Nazanin" panose="00000400000000000000" pitchFamily="2" charset="-78"/>
              </a:rPr>
              <a:t> و ...</a:t>
            </a:r>
          </a:p>
        </p:txBody>
      </p:sp>
      <p:cxnSp>
        <p:nvCxnSpPr>
          <p:cNvPr id="9" name="Straight Connector 8"/>
          <p:cNvCxnSpPr/>
          <p:nvPr/>
        </p:nvCxnSpPr>
        <p:spPr>
          <a:xfrm>
            <a:off x="11232776" y="1664748"/>
            <a:ext cx="0" cy="137160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Parallelogram 5"/>
          <p:cNvSpPr/>
          <p:nvPr/>
        </p:nvSpPr>
        <p:spPr>
          <a:xfrm>
            <a:off x="283" y="0"/>
            <a:ext cx="5042364" cy="3657600"/>
          </a:xfrm>
          <a:prstGeom prst="parallelogram">
            <a:avLst>
              <a:gd name="adj" fmla="val 47347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341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494" y="1260971"/>
            <a:ext cx="1225439" cy="1334058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1751933" y="456952"/>
            <a:ext cx="1263486" cy="264687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16600" b="1" cap="none" spc="0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827494" y="510988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 rot="20798779">
            <a:off x="1080211" y="3544306"/>
            <a:ext cx="4708491" cy="2646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600" b="1" dirty="0">
                <a:ln w="10160">
                  <a:solidFill>
                    <a:schemeClr val="tx1"/>
                  </a:solidFill>
                  <a:prstDash val="solid"/>
                </a:ln>
                <a:solidFill>
                  <a:srgbClr val="FFFFFF"/>
                </a:solidFill>
              </a:rPr>
              <a:t>43%</a:t>
            </a:r>
          </a:p>
        </p:txBody>
      </p:sp>
      <p:cxnSp>
        <p:nvCxnSpPr>
          <p:cNvPr id="22" name="Straight Connector 21"/>
          <p:cNvCxnSpPr/>
          <p:nvPr/>
        </p:nvCxnSpPr>
        <p:spPr>
          <a:xfrm>
            <a:off x="11232775" y="3897134"/>
            <a:ext cx="0" cy="146304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5616217" y="3897134"/>
            <a:ext cx="546863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rtl="1"/>
            <a:r>
              <a:rPr lang="ar-SA" sz="2000" b="1" dirty="0">
                <a:cs typeface="B Nazanin" panose="00000400000000000000" pitchFamily="2" charset="-78"/>
              </a:rPr>
              <a:t>استارت اپ های برجسته </a:t>
            </a:r>
            <a:r>
              <a:rPr lang="fa-IR" sz="2000" b="1" dirty="0">
                <a:cs typeface="B Nazanin" panose="00000400000000000000" pitchFamily="2" charset="-78"/>
              </a:rPr>
              <a:t>ایرانی </a:t>
            </a:r>
            <a:r>
              <a:rPr lang="ar-SA" sz="2000" b="1" dirty="0">
                <a:cs typeface="B Nazanin" panose="00000400000000000000" pitchFamily="2" charset="-78"/>
              </a:rPr>
              <a:t>در حوزه </a:t>
            </a:r>
            <a:r>
              <a:rPr lang="fa-IR" sz="2000" b="1" dirty="0">
                <a:cs typeface="B Nazanin" panose="00000400000000000000" pitchFamily="2" charset="-78"/>
              </a:rPr>
              <a:t>پی </a:t>
            </a:r>
            <a:r>
              <a:rPr lang="ar-SA" sz="2000" b="1" dirty="0">
                <a:cs typeface="B Nazanin" panose="00000400000000000000" pitchFamily="2" charset="-78"/>
              </a:rPr>
              <a:t>تک </a:t>
            </a:r>
            <a:endParaRPr lang="en-US" sz="2000" dirty="0"/>
          </a:p>
        </p:txBody>
      </p:sp>
      <p:sp>
        <p:nvSpPr>
          <p:cNvPr id="24" name="TextBox 23"/>
          <p:cNvSpPr txBox="1"/>
          <p:nvPr/>
        </p:nvSpPr>
        <p:spPr>
          <a:xfrm>
            <a:off x="2459975" y="4305930"/>
            <a:ext cx="862488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 algn="just" rtl="1"/>
            <a:r>
              <a:rPr lang="fa-IR" sz="2000" dirty="0">
                <a:cs typeface="B Nazanin" panose="00000400000000000000" pitchFamily="2" charset="-78"/>
              </a:rPr>
              <a:t>زرین پال</a:t>
            </a:r>
          </a:p>
          <a:p>
            <a:pPr lvl="1" algn="just" rtl="1"/>
            <a:r>
              <a:rPr lang="fa-IR" sz="2000" dirty="0">
                <a:cs typeface="B Nazanin" panose="00000400000000000000" pitchFamily="2" charset="-78"/>
              </a:rPr>
              <a:t>تومن</a:t>
            </a:r>
          </a:p>
          <a:p>
            <a:pPr lvl="1" algn="just" rtl="1"/>
            <a:r>
              <a:rPr lang="fa-IR" sz="2000" dirty="0">
                <a:cs typeface="B Nazanin" panose="00000400000000000000" pitchFamily="2" charset="-78"/>
              </a:rPr>
              <a:t>زیبال</a:t>
            </a:r>
            <a:endParaRPr lang="en-US" sz="2000" dirty="0"/>
          </a:p>
        </p:txBody>
      </p:sp>
      <p:sp>
        <p:nvSpPr>
          <p:cNvPr id="25" name="TextBox 24"/>
          <p:cNvSpPr txBox="1"/>
          <p:nvPr/>
        </p:nvSpPr>
        <p:spPr>
          <a:xfrm rot="22020000">
            <a:off x="2104546" y="5525381"/>
            <a:ext cx="4708491" cy="120032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7200" b="1" dirty="0">
                <a:ln w="10160">
                  <a:solidFill>
                    <a:schemeClr val="tx1"/>
                  </a:solidFill>
                  <a:prstDash val="solid"/>
                </a:ln>
                <a:solidFill>
                  <a:srgbClr val="FF0000"/>
                </a:solidFill>
              </a:rPr>
              <a:t>M</a:t>
            </a:r>
            <a:r>
              <a:rPr lang="en-US" sz="7200" b="1" dirty="0">
                <a:ln w="10160">
                  <a:solidFill>
                    <a:schemeClr val="tx1"/>
                  </a:solidFill>
                  <a:prstDash val="solid"/>
                </a:ln>
                <a:solidFill>
                  <a:srgbClr val="FFFFFF"/>
                </a:solidFill>
              </a:rPr>
              <a:t>ackenzie</a:t>
            </a:r>
          </a:p>
        </p:txBody>
      </p:sp>
      <p:sp>
        <p:nvSpPr>
          <p:cNvPr id="28" name="Title 1"/>
          <p:cNvSpPr txBox="1">
            <a:spLocks/>
          </p:cNvSpPr>
          <p:nvPr/>
        </p:nvSpPr>
        <p:spPr>
          <a:xfrm>
            <a:off x="1443318" y="353292"/>
            <a:ext cx="8756620" cy="101992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 rtl="1"/>
            <a:r>
              <a:rPr lang="fa-IR" sz="4000" b="1" dirty="0">
                <a:cs typeface="B Nazanin" panose="00000400000000000000" pitchFamily="2" charset="-78"/>
              </a:rPr>
              <a:t>پی‌تک (</a:t>
            </a:r>
            <a:r>
              <a:rPr lang="en-US" sz="4000" b="1" dirty="0" err="1">
                <a:cs typeface="+mn-cs"/>
              </a:rPr>
              <a:t>PayTech</a:t>
            </a:r>
            <a:r>
              <a:rPr lang="fa-IR" sz="4000" b="1" dirty="0">
                <a:cs typeface="B Nazanin" panose="00000400000000000000" pitchFamily="2" charset="-78"/>
              </a:rPr>
              <a:t>)</a:t>
            </a:r>
            <a:endParaRPr lang="en-US" sz="4000" b="1" dirty="0">
              <a:cs typeface="+mn-cs"/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90563" y="456952"/>
            <a:ext cx="785500" cy="785500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93D9E8-5C4D-4D25-834A-5A9DA744FDE2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450146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4625788" y="1630252"/>
            <a:ext cx="6450275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 rtl="1"/>
            <a:r>
              <a:rPr lang="fa-IR" sz="2000" dirty="0">
                <a:cs typeface="B Nazanin" panose="00000400000000000000" pitchFamily="2" charset="-78"/>
              </a:rPr>
              <a:t>ارائه خدمات بانکی در کنار بانک ها</a:t>
            </a:r>
          </a:p>
          <a:p>
            <a:pPr lvl="0" algn="just" rtl="1"/>
            <a:r>
              <a:rPr lang="fa-IR" sz="2000" dirty="0">
                <a:cs typeface="B Nazanin" panose="00000400000000000000" pitchFamily="2" charset="-78"/>
              </a:rPr>
              <a:t>در نتیجه همکاری با فین تک ها، </a:t>
            </a:r>
            <a:r>
              <a:rPr lang="ar-SA" sz="2000" dirty="0">
                <a:cs typeface="B Nazanin" panose="00000400000000000000" pitchFamily="2" charset="-78"/>
              </a:rPr>
              <a:t>بانک های سنتی می توانند</a:t>
            </a:r>
            <a:r>
              <a:rPr lang="fa-IR" sz="2000" dirty="0">
                <a:cs typeface="B Nazanin" panose="00000400000000000000" pitchFamily="2" charset="-78"/>
              </a:rPr>
              <a:t>:</a:t>
            </a:r>
          </a:p>
          <a:p>
            <a:pPr lvl="0" algn="just" rtl="1"/>
            <a:r>
              <a:rPr lang="fa-IR" sz="2000" dirty="0">
                <a:cs typeface="B Nazanin" panose="00000400000000000000" pitchFamily="2" charset="-78"/>
              </a:rPr>
              <a:t>	- </a:t>
            </a:r>
            <a:r>
              <a:rPr lang="ar-SA" sz="2000" dirty="0">
                <a:cs typeface="B Nazanin" panose="00000400000000000000" pitchFamily="2" charset="-78"/>
              </a:rPr>
              <a:t>سریع‌تر و مؤثرتر عمل کنند</a:t>
            </a:r>
            <a:endParaRPr lang="fa-IR" sz="2000" dirty="0">
              <a:cs typeface="B Nazanin" panose="00000400000000000000" pitchFamily="2" charset="-78"/>
            </a:endParaRPr>
          </a:p>
          <a:p>
            <a:pPr lvl="0" algn="just" rtl="1"/>
            <a:r>
              <a:rPr lang="fa-IR" sz="2000" dirty="0">
                <a:cs typeface="B Nazanin" panose="00000400000000000000" pitchFamily="2" charset="-78"/>
              </a:rPr>
              <a:t>	- </a:t>
            </a:r>
            <a:r>
              <a:rPr lang="ar-SA" sz="2000" dirty="0">
                <a:cs typeface="B Nazanin" panose="00000400000000000000" pitchFamily="2" charset="-78"/>
              </a:rPr>
              <a:t>محصولات جدیدی معرفی کنند</a:t>
            </a:r>
            <a:endParaRPr lang="fa-IR" sz="2000" dirty="0">
              <a:cs typeface="B Nazanin" panose="00000400000000000000" pitchFamily="2" charset="-78"/>
            </a:endParaRPr>
          </a:p>
          <a:p>
            <a:pPr lvl="0" algn="just" rtl="1"/>
            <a:r>
              <a:rPr lang="fa-IR" sz="2000" dirty="0">
                <a:cs typeface="B Nazanin" panose="00000400000000000000" pitchFamily="2" charset="-78"/>
              </a:rPr>
              <a:t>	- </a:t>
            </a:r>
            <a:r>
              <a:rPr lang="ar-SA" sz="2000" dirty="0">
                <a:cs typeface="B Nazanin" panose="00000400000000000000" pitchFamily="2" charset="-78"/>
              </a:rPr>
              <a:t>فرایندها را تسهیل کنند</a:t>
            </a:r>
            <a:endParaRPr lang="fa-IR" sz="2000" dirty="0">
              <a:cs typeface="B Nazanin" panose="00000400000000000000" pitchFamily="2" charset="-78"/>
            </a:endParaRPr>
          </a:p>
          <a:p>
            <a:pPr lvl="0" algn="just" rtl="1"/>
            <a:r>
              <a:rPr lang="fa-IR" sz="2000" dirty="0">
                <a:cs typeface="B Nazanin" panose="00000400000000000000" pitchFamily="2" charset="-78"/>
              </a:rPr>
              <a:t>	- </a:t>
            </a:r>
            <a:r>
              <a:rPr lang="ar-SA" sz="2000" dirty="0">
                <a:cs typeface="B Nazanin" panose="00000400000000000000" pitchFamily="2" charset="-78"/>
              </a:rPr>
              <a:t>حس رضایت را در مشتری افزایش دهند</a:t>
            </a:r>
            <a:endParaRPr lang="fa-IR" sz="2000" dirty="0">
              <a:cs typeface="B Nazanin" panose="00000400000000000000" pitchFamily="2" charset="-78"/>
            </a:endParaRPr>
          </a:p>
          <a:p>
            <a:pPr lvl="0" algn="just" rtl="1"/>
            <a:r>
              <a:rPr lang="fa-IR" sz="2000" dirty="0">
                <a:cs typeface="B Nazanin" panose="00000400000000000000" pitchFamily="2" charset="-78"/>
              </a:rPr>
              <a:t>	- </a:t>
            </a:r>
            <a:r>
              <a:rPr lang="ar-SA" sz="2000" dirty="0">
                <a:cs typeface="B Nazanin" panose="00000400000000000000" pitchFamily="2" charset="-78"/>
              </a:rPr>
              <a:t>درآمد خود را ارتقا بدهند</a:t>
            </a:r>
            <a:endParaRPr lang="fa-IR" sz="2000" dirty="0">
              <a:cs typeface="B Nazanin" panose="00000400000000000000" pitchFamily="2" charset="-78"/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11232776" y="1664748"/>
            <a:ext cx="0" cy="137160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Parallelogram 5"/>
          <p:cNvSpPr/>
          <p:nvPr/>
        </p:nvSpPr>
        <p:spPr>
          <a:xfrm>
            <a:off x="283" y="0"/>
            <a:ext cx="5042364" cy="3657600"/>
          </a:xfrm>
          <a:prstGeom prst="parallelogram">
            <a:avLst>
              <a:gd name="adj" fmla="val 47347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341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494" y="1260971"/>
            <a:ext cx="1225439" cy="1334058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1751933" y="456952"/>
            <a:ext cx="1263486" cy="264687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16600" b="1" cap="none" spc="0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827494" y="510988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cxnSp>
        <p:nvCxnSpPr>
          <p:cNvPr id="22" name="Straight Connector 21"/>
          <p:cNvCxnSpPr/>
          <p:nvPr/>
        </p:nvCxnSpPr>
        <p:spPr>
          <a:xfrm>
            <a:off x="11232775" y="4529143"/>
            <a:ext cx="0" cy="146304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5616217" y="4529143"/>
            <a:ext cx="546863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rtl="1"/>
            <a:r>
              <a:rPr lang="ar-SA" sz="2000" b="1" dirty="0">
                <a:cs typeface="B Nazanin" panose="00000400000000000000" pitchFamily="2" charset="-78"/>
              </a:rPr>
              <a:t>استارت اپ های برجسته </a:t>
            </a:r>
            <a:r>
              <a:rPr lang="fa-IR" sz="2000" b="1" dirty="0">
                <a:cs typeface="B Nazanin" panose="00000400000000000000" pitchFamily="2" charset="-78"/>
              </a:rPr>
              <a:t>ایرانی </a:t>
            </a:r>
            <a:r>
              <a:rPr lang="ar-SA" sz="2000" b="1" dirty="0">
                <a:cs typeface="B Nazanin" panose="00000400000000000000" pitchFamily="2" charset="-78"/>
              </a:rPr>
              <a:t>در حوزه </a:t>
            </a:r>
            <a:r>
              <a:rPr lang="fa-IR" sz="2000" b="1" dirty="0">
                <a:cs typeface="B Nazanin" panose="00000400000000000000" pitchFamily="2" charset="-78"/>
              </a:rPr>
              <a:t>بانک </a:t>
            </a:r>
            <a:r>
              <a:rPr lang="ar-SA" sz="2000" b="1" dirty="0">
                <a:cs typeface="B Nazanin" panose="00000400000000000000" pitchFamily="2" charset="-78"/>
              </a:rPr>
              <a:t>تک </a:t>
            </a:r>
            <a:endParaRPr lang="en-US" sz="2000" dirty="0"/>
          </a:p>
        </p:txBody>
      </p:sp>
      <p:sp>
        <p:nvSpPr>
          <p:cNvPr id="24" name="TextBox 23"/>
          <p:cNvSpPr txBox="1"/>
          <p:nvPr/>
        </p:nvSpPr>
        <p:spPr>
          <a:xfrm>
            <a:off x="2459975" y="4937939"/>
            <a:ext cx="862488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 algn="just" rtl="1"/>
            <a:r>
              <a:rPr lang="fa-IR" sz="2000" dirty="0">
                <a:cs typeface="B Nazanin" panose="00000400000000000000" pitchFamily="2" charset="-78"/>
              </a:rPr>
              <a:t>نیلین</a:t>
            </a:r>
          </a:p>
          <a:p>
            <a:pPr lvl="1" algn="just" rtl="1"/>
            <a:r>
              <a:rPr lang="fa-IR" sz="2000" dirty="0">
                <a:cs typeface="B Nazanin" panose="00000400000000000000" pitchFamily="2" charset="-78"/>
              </a:rPr>
              <a:t>موبایلت</a:t>
            </a:r>
          </a:p>
          <a:p>
            <a:pPr lvl="1" algn="just" rtl="1"/>
            <a:r>
              <a:rPr lang="fa-IR" sz="2000" dirty="0">
                <a:cs typeface="B Nazanin" panose="00000400000000000000" pitchFamily="2" charset="-78"/>
              </a:rPr>
              <a:t>اطلس</a:t>
            </a:r>
            <a:endParaRPr lang="en-US" sz="2000" dirty="0"/>
          </a:p>
        </p:txBody>
      </p:sp>
      <p:sp>
        <p:nvSpPr>
          <p:cNvPr id="16" name="Title 1"/>
          <p:cNvSpPr txBox="1">
            <a:spLocks/>
          </p:cNvSpPr>
          <p:nvPr/>
        </p:nvSpPr>
        <p:spPr>
          <a:xfrm>
            <a:off x="1443318" y="353292"/>
            <a:ext cx="8756620" cy="101992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 rtl="1"/>
            <a:r>
              <a:rPr lang="fa-IR" sz="4000" b="1" dirty="0">
                <a:cs typeface="B Nazanin" panose="00000400000000000000" pitchFamily="2" charset="-78"/>
              </a:rPr>
              <a:t>بانک‌تک (</a:t>
            </a:r>
            <a:r>
              <a:rPr lang="en-US" sz="4000" b="1" dirty="0" err="1">
                <a:cs typeface="+mn-cs"/>
              </a:rPr>
              <a:t>BankTech</a:t>
            </a:r>
            <a:r>
              <a:rPr lang="fa-IR" sz="4000" b="1" dirty="0">
                <a:cs typeface="B Nazanin" panose="00000400000000000000" pitchFamily="2" charset="-78"/>
              </a:rPr>
              <a:t>)</a:t>
            </a:r>
            <a:endParaRPr lang="en-US" sz="4000" b="1" dirty="0">
              <a:cs typeface="+mn-cs"/>
            </a:endParaRP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25096" y="250851"/>
            <a:ext cx="907679" cy="907679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93D9E8-5C4D-4D25-834A-5A9DA744FDE2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54106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5293488" y="1771671"/>
            <a:ext cx="593928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 rtl="1"/>
            <a:r>
              <a:rPr lang="fa-IR" sz="2000" dirty="0">
                <a:cs typeface="B Nazanin" panose="00000400000000000000" pitchFamily="2" charset="-78"/>
              </a:rPr>
              <a:t>پلتفرم هایی برای جذب سرمایه پروژها و بر 2 نوع است:</a:t>
            </a:r>
          </a:p>
        </p:txBody>
      </p:sp>
      <p:cxnSp>
        <p:nvCxnSpPr>
          <p:cNvPr id="9" name="Straight Connector 8"/>
          <p:cNvCxnSpPr/>
          <p:nvPr/>
        </p:nvCxnSpPr>
        <p:spPr>
          <a:xfrm>
            <a:off x="10622437" y="2279007"/>
            <a:ext cx="0" cy="146304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Parallelogram 5"/>
          <p:cNvSpPr/>
          <p:nvPr/>
        </p:nvSpPr>
        <p:spPr>
          <a:xfrm>
            <a:off x="283" y="0"/>
            <a:ext cx="5042364" cy="3657600"/>
          </a:xfrm>
          <a:prstGeom prst="parallelogram">
            <a:avLst>
              <a:gd name="adj" fmla="val 47347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341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494" y="1260971"/>
            <a:ext cx="1225439" cy="1334058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1751933" y="456952"/>
            <a:ext cx="1263486" cy="264687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16600" b="1" cap="none" spc="0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827494" y="510988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cxnSp>
        <p:nvCxnSpPr>
          <p:cNvPr id="22" name="Straight Connector 21"/>
          <p:cNvCxnSpPr/>
          <p:nvPr/>
        </p:nvCxnSpPr>
        <p:spPr>
          <a:xfrm>
            <a:off x="8086163" y="4883862"/>
            <a:ext cx="0" cy="137160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3209194" y="4322853"/>
            <a:ext cx="546863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rtl="1"/>
            <a:r>
              <a:rPr lang="fa-IR" sz="2000" b="1" dirty="0">
                <a:cs typeface="B Nazanin" panose="00000400000000000000" pitchFamily="2" charset="-78"/>
              </a:rPr>
              <a:t>انواع شاخه های تامین مالی جمعی</a:t>
            </a:r>
            <a:endParaRPr lang="en-US" sz="2000" dirty="0"/>
          </a:p>
        </p:txBody>
      </p:sp>
      <p:sp>
        <p:nvSpPr>
          <p:cNvPr id="24" name="TextBox 23"/>
          <p:cNvSpPr txBox="1"/>
          <p:nvPr/>
        </p:nvSpPr>
        <p:spPr>
          <a:xfrm>
            <a:off x="-202542" y="4870415"/>
            <a:ext cx="862488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00100" lvl="1" indent="-342900" algn="just" rtl="1">
              <a:buFont typeface="Arial" panose="020B0604020202020204" pitchFamily="34" charset="0"/>
              <a:buChar char="•"/>
            </a:pPr>
            <a:r>
              <a:rPr lang="ar-SA" sz="2000" dirty="0">
                <a:cs typeface="B Nazanin" panose="00000400000000000000" pitchFamily="2" charset="-78"/>
              </a:rPr>
              <a:t>تامین مالی جمعی بر مبنای اهدای منابع مالی (</a:t>
            </a:r>
            <a:r>
              <a:rPr lang="en-US" sz="2000" dirty="0"/>
              <a:t>Donation based Crowd funding</a:t>
            </a:r>
            <a:r>
              <a:rPr lang="ar-SA" sz="2000" dirty="0">
                <a:cs typeface="B Nazanin" panose="00000400000000000000" pitchFamily="2" charset="-78"/>
              </a:rPr>
              <a:t>)</a:t>
            </a:r>
            <a:endParaRPr lang="fa-IR" sz="2000" dirty="0">
              <a:cs typeface="B Nazanin" panose="00000400000000000000" pitchFamily="2" charset="-78"/>
            </a:endParaRPr>
          </a:p>
          <a:p>
            <a:pPr marL="800100" lvl="1" indent="-342900" algn="just" rtl="1">
              <a:buFont typeface="Arial" panose="020B0604020202020204" pitchFamily="34" charset="0"/>
              <a:buChar char="•"/>
            </a:pPr>
            <a:r>
              <a:rPr lang="ar-SA" sz="2000" dirty="0">
                <a:cs typeface="B Nazanin" panose="00000400000000000000" pitchFamily="2" charset="-78"/>
              </a:rPr>
              <a:t>تامین مالی جمعی بر مبنای بازپرداخت و پاداش (</a:t>
            </a:r>
            <a:r>
              <a:rPr lang="en-US" sz="2000" dirty="0"/>
              <a:t>Reward based Crowd funding</a:t>
            </a:r>
            <a:r>
              <a:rPr lang="ar-SA" sz="2000" dirty="0">
                <a:cs typeface="B Nazanin" panose="00000400000000000000" pitchFamily="2" charset="-78"/>
              </a:rPr>
              <a:t>)</a:t>
            </a:r>
            <a:endParaRPr lang="en-US" sz="2000" dirty="0"/>
          </a:p>
          <a:p>
            <a:pPr marL="800100" lvl="1" indent="-342900" algn="just" rtl="1">
              <a:buFont typeface="Arial" panose="020B0604020202020204" pitchFamily="34" charset="0"/>
              <a:buChar char="•"/>
            </a:pPr>
            <a:r>
              <a:rPr lang="ar-SA" sz="2000" dirty="0">
                <a:cs typeface="B Nazanin" panose="00000400000000000000" pitchFamily="2" charset="-78"/>
              </a:rPr>
              <a:t>شیوه سرمایه گذاری جمعی (</a:t>
            </a:r>
            <a:r>
              <a:rPr lang="en-US" sz="2000" dirty="0"/>
              <a:t>Crowd investing</a:t>
            </a:r>
            <a:r>
              <a:rPr lang="ar-SA" sz="2000" dirty="0">
                <a:cs typeface="B Nazanin" panose="00000400000000000000" pitchFamily="2" charset="-78"/>
              </a:rPr>
              <a:t>)</a:t>
            </a:r>
            <a:endParaRPr lang="en-US" sz="2000" dirty="0"/>
          </a:p>
          <a:p>
            <a:pPr marL="800100" lvl="1" indent="-342900" algn="just" rtl="1">
              <a:buFont typeface="Arial" panose="020B0604020202020204" pitchFamily="34" charset="0"/>
              <a:buChar char="•"/>
            </a:pPr>
            <a:r>
              <a:rPr lang="ar-SA" sz="2000" dirty="0">
                <a:cs typeface="B Nazanin" panose="00000400000000000000" pitchFamily="2" charset="-78"/>
              </a:rPr>
              <a:t>وام دهی جمعی (</a:t>
            </a:r>
            <a:r>
              <a:rPr lang="en-US" sz="2000" dirty="0"/>
              <a:t>Crowd lending</a:t>
            </a:r>
            <a:r>
              <a:rPr lang="ar-SA" sz="2000" dirty="0">
                <a:cs typeface="B Nazanin" panose="00000400000000000000" pitchFamily="2" charset="-78"/>
              </a:rPr>
              <a:t>) </a:t>
            </a:r>
            <a:endParaRPr lang="en-US" sz="2000" dirty="0"/>
          </a:p>
        </p:txBody>
      </p:sp>
      <p:sp>
        <p:nvSpPr>
          <p:cNvPr id="16" name="Title 1"/>
          <p:cNvSpPr txBox="1">
            <a:spLocks/>
          </p:cNvSpPr>
          <p:nvPr/>
        </p:nvSpPr>
        <p:spPr>
          <a:xfrm>
            <a:off x="1443318" y="353292"/>
            <a:ext cx="8756620" cy="101992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 rtl="1"/>
            <a:r>
              <a:rPr lang="fa-IR" sz="4000" b="1" dirty="0">
                <a:cs typeface="B Nazanin" panose="00000400000000000000" pitchFamily="2" charset="-78"/>
              </a:rPr>
              <a:t>لند‌تک (</a:t>
            </a:r>
            <a:r>
              <a:rPr lang="en-US" sz="4000" b="1" dirty="0" err="1">
                <a:cs typeface="+mn-cs"/>
              </a:rPr>
              <a:t>LendTech</a:t>
            </a:r>
            <a:r>
              <a:rPr lang="fa-IR" sz="4000" b="1" dirty="0">
                <a:cs typeface="B Nazanin" panose="00000400000000000000" pitchFamily="2" charset="-78"/>
              </a:rPr>
              <a:t>) – </a:t>
            </a:r>
            <a:r>
              <a:rPr lang="fa-IR" sz="3600" b="1" dirty="0">
                <a:cs typeface="B Nazanin" panose="00000400000000000000" pitchFamily="2" charset="-78"/>
              </a:rPr>
              <a:t>تامین مالی</a:t>
            </a:r>
            <a:endParaRPr lang="en-US" sz="3600" b="1" dirty="0">
              <a:cs typeface="+mn-cs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55876" y="231444"/>
            <a:ext cx="976899" cy="918577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4410635" y="2194919"/>
            <a:ext cx="6180301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 rtl="1"/>
            <a:r>
              <a:rPr lang="en-US" sz="2000" b="1" dirty="0"/>
              <a:t>Crowd Funding</a:t>
            </a:r>
            <a:endParaRPr lang="fa-IR" sz="2000" b="1" dirty="0">
              <a:cs typeface="B Nazanin" panose="00000400000000000000" pitchFamily="2" charset="-78"/>
            </a:endParaRPr>
          </a:p>
          <a:p>
            <a:pPr lvl="0" algn="just" rtl="1"/>
            <a:r>
              <a:rPr lang="fa-IR" sz="2000" dirty="0">
                <a:cs typeface="B Nazanin" panose="00000400000000000000" pitchFamily="2" charset="-78"/>
              </a:rPr>
              <a:t>تامین مالی جمعی که </a:t>
            </a:r>
            <a:r>
              <a:rPr lang="ar-SA" sz="2000" dirty="0">
                <a:cs typeface="B Nazanin" panose="00000400000000000000" pitchFamily="2" charset="-78"/>
              </a:rPr>
              <a:t>برپایه مشارکت مجموعه گسترده ای از افراد بنا شده</a:t>
            </a:r>
            <a:endParaRPr lang="fa-IR" sz="2000" dirty="0">
              <a:cs typeface="B Nazanin" panose="00000400000000000000" pitchFamily="2" charset="-78"/>
            </a:endParaRPr>
          </a:p>
          <a:p>
            <a:pPr lvl="0" algn="just" rtl="1"/>
            <a:r>
              <a:rPr lang="ar-SA" sz="2000" dirty="0">
                <a:cs typeface="B Nazanin" panose="00000400000000000000" pitchFamily="2" charset="-78"/>
              </a:rPr>
              <a:t> </a:t>
            </a:r>
            <a:endParaRPr lang="en-US" sz="2000" dirty="0"/>
          </a:p>
          <a:p>
            <a:pPr lvl="0" algn="just" rtl="1"/>
            <a:r>
              <a:rPr lang="en-US" sz="2000" b="1" dirty="0"/>
              <a:t>Factoring</a:t>
            </a:r>
            <a:endParaRPr lang="fa-IR" sz="2000" b="1" dirty="0">
              <a:cs typeface="B Nazanin" panose="00000400000000000000" pitchFamily="2" charset="-78"/>
            </a:endParaRPr>
          </a:p>
          <a:p>
            <a:pPr lvl="0" algn="just" rtl="1"/>
            <a:r>
              <a:rPr lang="fa-IR" sz="2000" dirty="0">
                <a:cs typeface="B Nazanin" panose="00000400000000000000" pitchFamily="2" charset="-78"/>
              </a:rPr>
              <a:t>تامین مالی </a:t>
            </a:r>
            <a:r>
              <a:rPr lang="ar-SA" sz="2000" dirty="0">
                <a:cs typeface="B Nazanin" panose="00000400000000000000" pitchFamily="2" charset="-78"/>
              </a:rPr>
              <a:t>بدون دخالت جمعی</a:t>
            </a:r>
            <a:endParaRPr lang="fa-IR" sz="2000" dirty="0">
              <a:cs typeface="B Nazanin" panose="00000400000000000000" pitchFamily="2" charset="-78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93D9E8-5C4D-4D25-834A-5A9DA744FDE2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31080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arallelogram 5"/>
          <p:cNvSpPr/>
          <p:nvPr/>
        </p:nvSpPr>
        <p:spPr>
          <a:xfrm>
            <a:off x="283" y="0"/>
            <a:ext cx="5042364" cy="3657600"/>
          </a:xfrm>
          <a:prstGeom prst="parallelogram">
            <a:avLst>
              <a:gd name="adj" fmla="val 47347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341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494" y="1260971"/>
            <a:ext cx="1225439" cy="1334058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1751933" y="456952"/>
            <a:ext cx="1263486" cy="264687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16600" b="1" cap="none" spc="0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827494" y="510988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16" name="Title 1"/>
          <p:cNvSpPr txBox="1">
            <a:spLocks/>
          </p:cNvSpPr>
          <p:nvPr/>
        </p:nvSpPr>
        <p:spPr>
          <a:xfrm>
            <a:off x="1443318" y="353292"/>
            <a:ext cx="8756620" cy="101992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 rtl="1"/>
            <a:r>
              <a:rPr lang="fa-IR" sz="4000" b="1" dirty="0">
                <a:cs typeface="B Nazanin" panose="00000400000000000000" pitchFamily="2" charset="-78"/>
              </a:rPr>
              <a:t>مدیریت مالی شخصی (</a:t>
            </a:r>
            <a:r>
              <a:rPr lang="en-US" sz="4000" b="1" dirty="0">
                <a:cs typeface="+mn-cs"/>
              </a:rPr>
              <a:t>PFM</a:t>
            </a:r>
            <a:r>
              <a:rPr lang="fa-IR" sz="4000" b="1" dirty="0">
                <a:cs typeface="B Nazanin" panose="00000400000000000000" pitchFamily="2" charset="-78"/>
              </a:rPr>
              <a:t>)</a:t>
            </a:r>
            <a:endParaRPr lang="en-US" sz="3600" b="1" dirty="0">
              <a:cs typeface="+mn-cs"/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99938" y="363515"/>
            <a:ext cx="1032837" cy="1032837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4491319" y="2114344"/>
            <a:ext cx="651751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 rtl="1"/>
            <a:r>
              <a:rPr lang="fa-IR" sz="2000" dirty="0">
                <a:cs typeface="B Nazanin" panose="00000400000000000000" pitchFamily="2" charset="-78"/>
              </a:rPr>
              <a:t>ارائه ی نرم افزارها و اپلیکیشن های خاص و شخصی سازی شده جهت:</a:t>
            </a:r>
          </a:p>
          <a:p>
            <a:pPr lvl="1" algn="just" rtl="1"/>
            <a:r>
              <a:rPr lang="fa-IR" sz="2000" dirty="0">
                <a:cs typeface="B Nazanin" panose="00000400000000000000" pitchFamily="2" charset="-78"/>
              </a:rPr>
              <a:t>اتصال به موسسات مالی</a:t>
            </a:r>
          </a:p>
          <a:p>
            <a:pPr lvl="1" algn="just" rtl="1"/>
            <a:r>
              <a:rPr lang="fa-IR" sz="2000" dirty="0">
                <a:cs typeface="B Nazanin" panose="00000400000000000000" pitchFamily="2" charset="-78"/>
              </a:rPr>
              <a:t>همگام سازی اطلاعات مالی</a:t>
            </a:r>
          </a:p>
          <a:p>
            <a:pPr lvl="1" algn="just" rtl="1"/>
            <a:r>
              <a:rPr lang="fa-IR" sz="2000" dirty="0">
                <a:cs typeface="B Nazanin" panose="00000400000000000000" pitchFamily="2" charset="-78"/>
              </a:rPr>
              <a:t>ردیابی تراکنش‌های مالی </a:t>
            </a:r>
          </a:p>
          <a:p>
            <a:pPr lvl="0" algn="just" rtl="1"/>
            <a:endParaRPr lang="fa-IR" sz="2000" dirty="0">
              <a:cs typeface="B Nazanin" panose="00000400000000000000" pitchFamily="2" charset="-78"/>
            </a:endParaRPr>
          </a:p>
        </p:txBody>
      </p:sp>
      <p:cxnSp>
        <p:nvCxnSpPr>
          <p:cNvPr id="19" name="Straight Connector 18"/>
          <p:cNvCxnSpPr/>
          <p:nvPr/>
        </p:nvCxnSpPr>
        <p:spPr>
          <a:xfrm>
            <a:off x="11165541" y="2148840"/>
            <a:ext cx="0" cy="137160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11165541" y="4286922"/>
            <a:ext cx="0" cy="182880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5616217" y="4206416"/>
            <a:ext cx="546863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rtl="1"/>
            <a:r>
              <a:rPr lang="fa-IR" sz="2000" b="1" dirty="0">
                <a:cs typeface="B Nazanin" panose="00000400000000000000" pitchFamily="2" charset="-78"/>
              </a:rPr>
              <a:t>۱۰ پی‌اف‌ام مطرح دنیا</a:t>
            </a:r>
            <a:endParaRPr lang="en-US" sz="2000" dirty="0"/>
          </a:p>
        </p:txBody>
      </p:sp>
      <p:sp>
        <p:nvSpPr>
          <p:cNvPr id="25" name="TextBox 24"/>
          <p:cNvSpPr txBox="1"/>
          <p:nvPr/>
        </p:nvSpPr>
        <p:spPr>
          <a:xfrm>
            <a:off x="8843684" y="4597875"/>
            <a:ext cx="2357716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00100" lvl="1" indent="-342900" algn="just" rtl="1">
              <a:buFont typeface="Arial" panose="020B0604020202020204" pitchFamily="34" charset="0"/>
              <a:buChar char="•"/>
            </a:pPr>
            <a:r>
              <a:rPr lang="ar-SA" sz="2000" dirty="0">
                <a:cs typeface="B Nazanin" panose="00000400000000000000" pitchFamily="2" charset="-78"/>
              </a:rPr>
              <a:t>کوئیکن</a:t>
            </a:r>
            <a:endParaRPr lang="fa-IR" sz="2000" dirty="0">
              <a:cs typeface="B Nazanin" panose="00000400000000000000" pitchFamily="2" charset="-78"/>
            </a:endParaRPr>
          </a:p>
          <a:p>
            <a:pPr marL="800100" lvl="1" indent="-342900" algn="just" rtl="1">
              <a:buFont typeface="Arial" panose="020B0604020202020204" pitchFamily="34" charset="0"/>
              <a:buChar char="•"/>
            </a:pPr>
            <a:r>
              <a:rPr lang="ar-SA" sz="2000" dirty="0">
                <a:cs typeface="B Nazanin" panose="00000400000000000000" pitchFamily="2" charset="-78"/>
              </a:rPr>
              <a:t>مینت</a:t>
            </a:r>
            <a:endParaRPr lang="fa-IR" sz="2000" dirty="0">
              <a:cs typeface="B Nazanin" panose="00000400000000000000" pitchFamily="2" charset="-78"/>
            </a:endParaRPr>
          </a:p>
          <a:p>
            <a:pPr marL="800100" lvl="1" indent="-342900" algn="just" rtl="1">
              <a:buFont typeface="Arial" panose="020B0604020202020204" pitchFamily="34" charset="0"/>
              <a:buChar char="•"/>
            </a:pPr>
            <a:r>
              <a:rPr lang="en-US" sz="2000" dirty="0"/>
              <a:t>YNBE</a:t>
            </a:r>
            <a:endParaRPr lang="fa-IR" sz="2000" dirty="0">
              <a:cs typeface="B Nazanin" panose="00000400000000000000" pitchFamily="2" charset="-78"/>
            </a:endParaRPr>
          </a:p>
          <a:p>
            <a:pPr marL="800100" lvl="1" indent="-342900" algn="just" rtl="1">
              <a:buFont typeface="Arial" panose="020B0604020202020204" pitchFamily="34" charset="0"/>
              <a:buChar char="•"/>
            </a:pPr>
            <a:r>
              <a:rPr lang="ar-SA" sz="2000" dirty="0">
                <a:cs typeface="B Nazanin" panose="00000400000000000000" pitchFamily="2" charset="-78"/>
              </a:rPr>
              <a:t>پرسونال کپیتال</a:t>
            </a:r>
            <a:endParaRPr lang="fa-IR" sz="2000" dirty="0">
              <a:cs typeface="B Nazanin" panose="00000400000000000000" pitchFamily="2" charset="-78"/>
            </a:endParaRPr>
          </a:p>
          <a:p>
            <a:pPr marL="800100" lvl="1" indent="-342900" algn="just" rtl="1">
              <a:buFont typeface="Arial" panose="020B0604020202020204" pitchFamily="34" charset="0"/>
              <a:buChar char="•"/>
            </a:pPr>
            <a:r>
              <a:rPr lang="ar-SA" sz="2000" dirty="0">
                <a:cs typeface="B Nazanin" panose="00000400000000000000" pitchFamily="2" charset="-78"/>
              </a:rPr>
              <a:t>باجت پلاس</a:t>
            </a:r>
            <a:endParaRPr lang="en-US" sz="2000" dirty="0"/>
          </a:p>
        </p:txBody>
      </p:sp>
      <p:sp>
        <p:nvSpPr>
          <p:cNvPr id="27" name="TextBox 26"/>
          <p:cNvSpPr txBox="1"/>
          <p:nvPr/>
        </p:nvSpPr>
        <p:spPr>
          <a:xfrm>
            <a:off x="-350644" y="4215102"/>
            <a:ext cx="546863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rtl="1"/>
            <a:r>
              <a:rPr lang="ar-SA" sz="2000" b="1" dirty="0">
                <a:cs typeface="B Nazanin" panose="00000400000000000000" pitchFamily="2" charset="-78"/>
              </a:rPr>
              <a:t>بازیگران مطرح حوزه پی‌اف‌ام‌ در ایران</a:t>
            </a:r>
            <a:endParaRPr lang="en-US" sz="2000" dirty="0"/>
          </a:p>
        </p:txBody>
      </p:sp>
      <p:sp>
        <p:nvSpPr>
          <p:cNvPr id="29" name="TextBox 28"/>
          <p:cNvSpPr txBox="1"/>
          <p:nvPr/>
        </p:nvSpPr>
        <p:spPr>
          <a:xfrm>
            <a:off x="6829428" y="4606526"/>
            <a:ext cx="2291604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00100" lvl="1" indent="-342900" algn="just" rtl="1">
              <a:buFont typeface="Arial" panose="020B0604020202020204" pitchFamily="34" charset="0"/>
              <a:buChar char="•"/>
            </a:pPr>
            <a:r>
              <a:rPr lang="ar-SA" sz="2000" dirty="0">
                <a:cs typeface="B Nazanin" panose="00000400000000000000" pitchFamily="2" charset="-78"/>
              </a:rPr>
              <a:t>باجت سیمپل</a:t>
            </a:r>
            <a:endParaRPr lang="fa-IR" sz="2000" dirty="0">
              <a:cs typeface="B Nazanin" panose="00000400000000000000" pitchFamily="2" charset="-78"/>
            </a:endParaRPr>
          </a:p>
          <a:p>
            <a:pPr marL="800100" lvl="1" indent="-342900" algn="just" rtl="1">
              <a:buFont typeface="Arial" panose="020B0604020202020204" pitchFamily="34" charset="0"/>
              <a:buChar char="•"/>
            </a:pPr>
            <a:r>
              <a:rPr lang="ar-SA" sz="2000" dirty="0">
                <a:cs typeface="B Nazanin" panose="00000400000000000000" pitchFamily="2" charset="-78"/>
              </a:rPr>
              <a:t>گودباجت</a:t>
            </a:r>
            <a:endParaRPr lang="fa-IR" sz="2000" dirty="0">
              <a:cs typeface="B Nazanin" panose="00000400000000000000" pitchFamily="2" charset="-78"/>
            </a:endParaRPr>
          </a:p>
          <a:p>
            <a:pPr marL="800100" lvl="1" indent="-342900" algn="just" rtl="1">
              <a:buFont typeface="Arial" panose="020B0604020202020204" pitchFamily="34" charset="0"/>
              <a:buChar char="•"/>
            </a:pPr>
            <a:r>
              <a:rPr lang="ar-SA" sz="2000" dirty="0">
                <a:cs typeface="B Nazanin" panose="00000400000000000000" pitchFamily="2" charset="-78"/>
              </a:rPr>
              <a:t>اینکس فایننس</a:t>
            </a:r>
            <a:endParaRPr lang="fa-IR" sz="2000" dirty="0">
              <a:cs typeface="B Nazanin" panose="00000400000000000000" pitchFamily="2" charset="-78"/>
            </a:endParaRPr>
          </a:p>
          <a:p>
            <a:pPr marL="800100" lvl="1" indent="-342900" algn="just" rtl="1">
              <a:buFont typeface="Arial" panose="020B0604020202020204" pitchFamily="34" charset="0"/>
              <a:buChar char="•"/>
            </a:pPr>
            <a:r>
              <a:rPr lang="ar-SA" sz="2000" dirty="0">
                <a:cs typeface="B Nazanin" panose="00000400000000000000" pitchFamily="2" charset="-78"/>
              </a:rPr>
              <a:t>باجت‌باس</a:t>
            </a:r>
            <a:endParaRPr lang="fa-IR" sz="2000" dirty="0">
              <a:cs typeface="B Nazanin" panose="00000400000000000000" pitchFamily="2" charset="-78"/>
            </a:endParaRPr>
          </a:p>
          <a:p>
            <a:pPr marL="800100" lvl="1" indent="-342900" algn="just" rtl="1">
              <a:buFont typeface="Arial" panose="020B0604020202020204" pitchFamily="34" charset="0"/>
              <a:buChar char="•"/>
            </a:pPr>
            <a:r>
              <a:rPr lang="ar-SA" sz="2000" dirty="0">
                <a:cs typeface="B Nazanin" panose="00000400000000000000" pitchFamily="2" charset="-78"/>
              </a:rPr>
              <a:t>ریدی فور زیرو</a:t>
            </a:r>
            <a:endParaRPr lang="en-US" sz="2000" dirty="0"/>
          </a:p>
        </p:txBody>
      </p:sp>
      <p:sp>
        <p:nvSpPr>
          <p:cNvPr id="30" name="TextBox 29"/>
          <p:cNvSpPr txBox="1"/>
          <p:nvPr/>
        </p:nvSpPr>
        <p:spPr>
          <a:xfrm>
            <a:off x="3009390" y="4606526"/>
            <a:ext cx="235771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00100" lvl="1" indent="-342900" algn="just" rtl="1">
              <a:buFont typeface="Arial" panose="020B0604020202020204" pitchFamily="34" charset="0"/>
              <a:buChar char="•"/>
            </a:pPr>
            <a:r>
              <a:rPr lang="ar-SA" sz="2000" dirty="0">
                <a:cs typeface="B Nazanin" panose="00000400000000000000" pitchFamily="2" charset="-78"/>
              </a:rPr>
              <a:t>نیو</a:t>
            </a:r>
            <a:endParaRPr lang="fa-IR" sz="2000" dirty="0">
              <a:cs typeface="B Nazanin" panose="00000400000000000000" pitchFamily="2" charset="-78"/>
            </a:endParaRPr>
          </a:p>
          <a:p>
            <a:pPr marL="800100" lvl="1" indent="-342900" algn="just" rtl="1">
              <a:buFont typeface="Arial" panose="020B0604020202020204" pitchFamily="34" charset="0"/>
              <a:buChar char="•"/>
            </a:pPr>
            <a:r>
              <a:rPr lang="ar-SA" sz="2000" dirty="0">
                <a:cs typeface="B Nazanin" panose="00000400000000000000" pitchFamily="2" charset="-78"/>
              </a:rPr>
              <a:t>پارمیس</a:t>
            </a:r>
            <a:endParaRPr lang="fa-IR" sz="2000" dirty="0">
              <a:cs typeface="B Nazanin" panose="00000400000000000000" pitchFamily="2" charset="-78"/>
            </a:endParaRPr>
          </a:p>
          <a:p>
            <a:pPr marL="800100" lvl="1" indent="-342900" algn="just" rtl="1">
              <a:buFont typeface="Arial" panose="020B0604020202020204" pitchFamily="34" charset="0"/>
              <a:buChar char="•"/>
            </a:pPr>
            <a:r>
              <a:rPr lang="ar-SA" sz="2000" dirty="0">
                <a:cs typeface="B Nazanin" panose="00000400000000000000" pitchFamily="2" charset="-78"/>
              </a:rPr>
              <a:t>فانوس</a:t>
            </a:r>
            <a:endParaRPr lang="fa-IR" sz="2000" dirty="0">
              <a:cs typeface="B Nazanin" panose="00000400000000000000" pitchFamily="2" charset="-78"/>
            </a:endParaRPr>
          </a:p>
          <a:p>
            <a:pPr marL="800100" lvl="1" indent="-342900" algn="just" rtl="1">
              <a:buFont typeface="Arial" panose="020B0604020202020204" pitchFamily="34" charset="0"/>
              <a:buChar char="•"/>
            </a:pPr>
            <a:r>
              <a:rPr lang="ar-SA" sz="2000" dirty="0">
                <a:cs typeface="B Nazanin" panose="00000400000000000000" pitchFamily="2" charset="-78"/>
              </a:rPr>
              <a:t>دراپز</a:t>
            </a:r>
            <a:endParaRPr lang="fa-IR" sz="2000" dirty="0">
              <a:cs typeface="B Nazanin" panose="00000400000000000000" pitchFamily="2" charset="-78"/>
            </a:endParaRPr>
          </a:p>
          <a:p>
            <a:pPr marL="800100" lvl="1" indent="-342900" algn="just" rtl="1">
              <a:buFont typeface="Arial" panose="020B0604020202020204" pitchFamily="34" charset="0"/>
              <a:buChar char="•"/>
            </a:pPr>
            <a:r>
              <a:rPr lang="ar-SA" sz="2000" dirty="0">
                <a:cs typeface="B Nazanin" panose="00000400000000000000" pitchFamily="2" charset="-78"/>
              </a:rPr>
              <a:t>هلو </a:t>
            </a:r>
            <a:endParaRPr lang="fa-IR" sz="2000" dirty="0">
              <a:cs typeface="B Nazanin" panose="00000400000000000000" pitchFamily="2" charset="-78"/>
            </a:endParaRPr>
          </a:p>
          <a:p>
            <a:pPr marL="800100" lvl="1" indent="-342900" algn="just" rtl="1">
              <a:buFont typeface="Arial" panose="020B0604020202020204" pitchFamily="34" charset="0"/>
              <a:buChar char="•"/>
            </a:pPr>
            <a:r>
              <a:rPr lang="fa-IR" sz="2000" dirty="0">
                <a:cs typeface="B Nazanin" panose="00000400000000000000" pitchFamily="2" charset="-78"/>
              </a:rPr>
              <a:t>قیاس</a:t>
            </a:r>
            <a:endParaRPr lang="en-US" sz="2000" dirty="0"/>
          </a:p>
        </p:txBody>
      </p:sp>
      <p:cxnSp>
        <p:nvCxnSpPr>
          <p:cNvPr id="31" name="Straight Connector 30"/>
          <p:cNvCxnSpPr/>
          <p:nvPr/>
        </p:nvCxnSpPr>
        <p:spPr>
          <a:xfrm>
            <a:off x="5212976" y="4380148"/>
            <a:ext cx="0" cy="201168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93D9E8-5C4D-4D25-834A-5A9DA744FDE2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53474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4144162" y="1877395"/>
            <a:ext cx="3099274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5400" b="1" dirty="0">
                <a:solidFill>
                  <a:srgbClr val="23408E"/>
                </a:solidFill>
                <a:cs typeface="B Titr" panose="00000700000000000000" pitchFamily="2" charset="-78"/>
              </a:rPr>
              <a:t>فین تک</a:t>
            </a:r>
            <a:endParaRPr lang="fa-IR" sz="2400" b="1" dirty="0">
              <a:solidFill>
                <a:srgbClr val="23408E"/>
              </a:solidFill>
              <a:cs typeface="B Nazanin" panose="00000400000000000000" pitchFamily="2" charset="-78"/>
            </a:endParaRPr>
          </a:p>
          <a:p>
            <a:pPr algn="r" rtl="1"/>
            <a:endParaRPr lang="fa-IR" sz="2000" b="1" dirty="0">
              <a:cs typeface="B Nazanin" panose="00000400000000000000" pitchFamily="2" charset="-78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317BD44-FB82-46F3-BE9F-DD6217F0558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4752" y="2765832"/>
            <a:ext cx="6744749" cy="27150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734720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4767069" y="1630252"/>
            <a:ext cx="630899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 rtl="1"/>
            <a:r>
              <a:rPr lang="fa-IR" sz="2000" dirty="0">
                <a:cs typeface="B Nazanin" panose="00000400000000000000" pitchFamily="2" charset="-78"/>
              </a:rPr>
              <a:t>با استفاده از ابزار رمیتنس یک نیروی کار خارجی می‌تواند درآمد خود را به حساب فردی دیگر در وطنش منتقل کند</a:t>
            </a:r>
          </a:p>
          <a:p>
            <a:pPr lvl="0" algn="just" rtl="1"/>
            <a:endParaRPr lang="fa-IR" sz="2000" dirty="0">
              <a:cs typeface="B Nazanin" panose="00000400000000000000" pitchFamily="2" charset="-78"/>
            </a:endParaRPr>
          </a:p>
          <a:p>
            <a:pPr lvl="0" algn="just" rtl="1"/>
            <a:r>
              <a:rPr lang="ar-SA" sz="2000" dirty="0">
                <a:cs typeface="B Nazanin" panose="00000400000000000000" pitchFamily="2" charset="-78"/>
              </a:rPr>
              <a:t>بیشترین مشتری رمیتنس کارگران و متخصصان هندوستان و چین هستند </a:t>
            </a:r>
            <a:endParaRPr lang="fa-IR" sz="2000" dirty="0">
              <a:cs typeface="B Nazanin" panose="00000400000000000000" pitchFamily="2" charset="-78"/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11232776" y="1664748"/>
            <a:ext cx="0" cy="137160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Parallelogram 5"/>
          <p:cNvSpPr/>
          <p:nvPr/>
        </p:nvSpPr>
        <p:spPr>
          <a:xfrm>
            <a:off x="283" y="0"/>
            <a:ext cx="5042364" cy="3657600"/>
          </a:xfrm>
          <a:prstGeom prst="parallelogram">
            <a:avLst>
              <a:gd name="adj" fmla="val 47347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341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494" y="1260971"/>
            <a:ext cx="1225439" cy="1334058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1751933" y="456952"/>
            <a:ext cx="1263486" cy="264687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16600" b="1" cap="none" spc="0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827494" y="510988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cxnSp>
        <p:nvCxnSpPr>
          <p:cNvPr id="22" name="Straight Connector 21"/>
          <p:cNvCxnSpPr/>
          <p:nvPr/>
        </p:nvCxnSpPr>
        <p:spPr>
          <a:xfrm>
            <a:off x="11232776" y="4016174"/>
            <a:ext cx="0" cy="146304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5616217" y="3897134"/>
            <a:ext cx="546863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rtl="1"/>
            <a:r>
              <a:rPr lang="ar-SA" sz="2000" b="1" dirty="0">
                <a:cs typeface="B Nazanin" panose="00000400000000000000" pitchFamily="2" charset="-78"/>
              </a:rPr>
              <a:t>استارت آپ های موفق </a:t>
            </a:r>
            <a:r>
              <a:rPr lang="fa-IR" sz="2000" b="1" dirty="0">
                <a:cs typeface="B Nazanin" panose="00000400000000000000" pitchFamily="2" charset="-78"/>
              </a:rPr>
              <a:t>جهانی </a:t>
            </a:r>
            <a:r>
              <a:rPr lang="ar-SA" sz="2000" b="1" dirty="0">
                <a:cs typeface="B Nazanin" panose="00000400000000000000" pitchFamily="2" charset="-78"/>
              </a:rPr>
              <a:t>در صنعت رمیتنس</a:t>
            </a:r>
            <a:endParaRPr lang="en-US" sz="2000" dirty="0"/>
          </a:p>
        </p:txBody>
      </p:sp>
      <p:sp>
        <p:nvSpPr>
          <p:cNvPr id="24" name="TextBox 23"/>
          <p:cNvSpPr txBox="1"/>
          <p:nvPr/>
        </p:nvSpPr>
        <p:spPr>
          <a:xfrm>
            <a:off x="5970493" y="4305930"/>
            <a:ext cx="5114363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 algn="just" rtl="1"/>
            <a:r>
              <a:rPr lang="en-US" sz="2000" dirty="0"/>
              <a:t>M-</a:t>
            </a:r>
            <a:r>
              <a:rPr lang="en-US" sz="2000" dirty="0" err="1"/>
              <a:t>pesa</a:t>
            </a:r>
            <a:endParaRPr lang="fa-IR" sz="2000" dirty="0">
              <a:cs typeface="B Nazanin" panose="00000400000000000000" pitchFamily="2" charset="-78"/>
            </a:endParaRPr>
          </a:p>
          <a:p>
            <a:pPr lvl="1" algn="just" rtl="1"/>
            <a:r>
              <a:rPr lang="en-US" sz="2000" dirty="0" err="1"/>
              <a:t>Xoom</a:t>
            </a:r>
            <a:endParaRPr lang="fa-IR" sz="2000" dirty="0">
              <a:cs typeface="B Nazanin" panose="00000400000000000000" pitchFamily="2" charset="-78"/>
            </a:endParaRPr>
          </a:p>
          <a:p>
            <a:pPr lvl="1" algn="just" rtl="1"/>
            <a:r>
              <a:rPr lang="en-US" dirty="0"/>
              <a:t>World </a:t>
            </a:r>
            <a:r>
              <a:rPr lang="en-US" dirty="0" err="1"/>
              <a:t>Rmit</a:t>
            </a:r>
            <a:endParaRPr lang="en-US" sz="1600" dirty="0"/>
          </a:p>
          <a:p>
            <a:pPr lvl="1" algn="just" rtl="1"/>
            <a:r>
              <a:rPr lang="en-US" sz="2000" dirty="0" err="1"/>
              <a:t>Remitly</a:t>
            </a:r>
            <a:endParaRPr lang="fa-IR" sz="2000" dirty="0">
              <a:cs typeface="B Nazanin" panose="00000400000000000000" pitchFamily="2" charset="-78"/>
            </a:endParaRPr>
          </a:p>
        </p:txBody>
      </p:sp>
      <p:sp>
        <p:nvSpPr>
          <p:cNvPr id="16" name="Title 1"/>
          <p:cNvSpPr txBox="1">
            <a:spLocks/>
          </p:cNvSpPr>
          <p:nvPr/>
        </p:nvSpPr>
        <p:spPr>
          <a:xfrm>
            <a:off x="1443318" y="353292"/>
            <a:ext cx="8756620" cy="101992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 rtl="1"/>
            <a:r>
              <a:rPr lang="fa-IR" sz="4000" b="1" dirty="0">
                <a:cs typeface="B Nazanin" panose="00000400000000000000" pitchFamily="2" charset="-78"/>
              </a:rPr>
              <a:t>رمیتنس (</a:t>
            </a:r>
            <a:r>
              <a:rPr lang="en-US" sz="4000" b="1" dirty="0"/>
              <a:t>Remittance</a:t>
            </a:r>
            <a:r>
              <a:rPr lang="fa-IR" sz="4000" b="1" dirty="0">
                <a:cs typeface="B Nazanin" panose="00000400000000000000" pitchFamily="2" charset="-78"/>
              </a:rPr>
              <a:t>)</a:t>
            </a:r>
            <a:endParaRPr lang="en-US" sz="4000" b="1" dirty="0">
              <a:cs typeface="+mn-cs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25986" y="323536"/>
            <a:ext cx="1099391" cy="1099391"/>
          </a:xfrm>
          <a:prstGeom prst="rect">
            <a:avLst/>
          </a:prstGeom>
        </p:spPr>
      </p:pic>
      <p:cxnSp>
        <p:nvCxnSpPr>
          <p:cNvPr id="17" name="Straight Connector 16"/>
          <p:cNvCxnSpPr/>
          <p:nvPr/>
        </p:nvCxnSpPr>
        <p:spPr>
          <a:xfrm>
            <a:off x="5109880" y="4016174"/>
            <a:ext cx="0" cy="146304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-425993" y="3903395"/>
            <a:ext cx="546863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rtl="1"/>
            <a:r>
              <a:rPr lang="ar-SA" sz="2000" b="1" dirty="0">
                <a:cs typeface="B Nazanin" panose="00000400000000000000" pitchFamily="2" charset="-78"/>
              </a:rPr>
              <a:t>استارت آپ های موفق ایرانی در صنعت رمیتنس</a:t>
            </a:r>
            <a:endParaRPr lang="en-US" sz="2000" dirty="0"/>
          </a:p>
        </p:txBody>
      </p:sp>
      <p:sp>
        <p:nvSpPr>
          <p:cNvPr id="19" name="TextBox 18"/>
          <p:cNvSpPr txBox="1"/>
          <p:nvPr/>
        </p:nvSpPr>
        <p:spPr>
          <a:xfrm>
            <a:off x="526493" y="4312191"/>
            <a:ext cx="451615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 algn="just" rtl="1"/>
            <a:r>
              <a:rPr lang="fa-IR" sz="2000" dirty="0">
                <a:cs typeface="B Nazanin" panose="00000400000000000000" pitchFamily="2" charset="-78"/>
              </a:rPr>
              <a:t>اول پی</a:t>
            </a:r>
          </a:p>
          <a:p>
            <a:pPr lvl="1" algn="just" rtl="1"/>
            <a:r>
              <a:rPr lang="fa-IR" sz="2000" dirty="0">
                <a:cs typeface="B Nazanin" panose="00000400000000000000" pitchFamily="2" charset="-78"/>
              </a:rPr>
              <a:t>ایران پی</a:t>
            </a:r>
          </a:p>
          <a:p>
            <a:pPr lvl="1" algn="just" rtl="1"/>
            <a:r>
              <a:rPr lang="fa-IR" sz="2000" dirty="0">
                <a:cs typeface="B Nazanin" panose="00000400000000000000" pitchFamily="2" charset="-78"/>
              </a:rPr>
              <a:t>پی پول</a:t>
            </a:r>
          </a:p>
          <a:p>
            <a:pPr lvl="1" algn="just" rtl="1"/>
            <a:r>
              <a:rPr lang="fa-IR" sz="2000" dirty="0">
                <a:cs typeface="B Nazanin" panose="00000400000000000000" pitchFamily="2" charset="-78"/>
              </a:rPr>
              <a:t>آرمانی</a:t>
            </a:r>
            <a:endParaRPr lang="en-US" sz="20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93D9E8-5C4D-4D25-834A-5A9DA744FDE2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173557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4827494" y="1630252"/>
            <a:ext cx="624857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 rtl="1"/>
            <a:r>
              <a:rPr lang="fa-IR" sz="2000" dirty="0">
                <a:cs typeface="B Nazanin" panose="00000400000000000000" pitchFamily="2" charset="-78"/>
              </a:rPr>
              <a:t>بلاکچین و ارزهای رمزی بخشی دیگر از زیرمجموعه حوزه پرداخت صنعت فین تک به حساب می آیند.</a:t>
            </a:r>
          </a:p>
          <a:p>
            <a:pPr lvl="0" algn="just" rtl="1"/>
            <a:endParaRPr lang="fa-IR" sz="2000" dirty="0">
              <a:cs typeface="B Nazanin" panose="00000400000000000000" pitchFamily="2" charset="-78"/>
            </a:endParaRPr>
          </a:p>
          <a:p>
            <a:pPr lvl="0" algn="just" rtl="1"/>
            <a:endParaRPr lang="fa-IR" sz="2000" dirty="0">
              <a:cs typeface="B Nazanin" panose="00000400000000000000" pitchFamily="2" charset="-78"/>
            </a:endParaRPr>
          </a:p>
          <a:p>
            <a:pPr lvl="0" algn="just" rtl="1"/>
            <a:r>
              <a:rPr lang="fa-IR" sz="2000" dirty="0">
                <a:cs typeface="B Nazanin" panose="00000400000000000000" pitchFamily="2" charset="-78"/>
              </a:rPr>
              <a:t>این بخش از فین تک شامل شرکت ها و خدماتی می شود که ارزهای مجازی را به عنوان جایگزین پول رسمی ارایه می دهند.</a:t>
            </a:r>
          </a:p>
        </p:txBody>
      </p:sp>
      <p:cxnSp>
        <p:nvCxnSpPr>
          <p:cNvPr id="9" name="Straight Connector 8"/>
          <p:cNvCxnSpPr/>
          <p:nvPr/>
        </p:nvCxnSpPr>
        <p:spPr>
          <a:xfrm>
            <a:off x="11232776" y="1664748"/>
            <a:ext cx="0" cy="182880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Parallelogram 5"/>
          <p:cNvSpPr/>
          <p:nvPr/>
        </p:nvSpPr>
        <p:spPr>
          <a:xfrm>
            <a:off x="283" y="0"/>
            <a:ext cx="5042364" cy="3657600"/>
          </a:xfrm>
          <a:prstGeom prst="parallelogram">
            <a:avLst>
              <a:gd name="adj" fmla="val 47347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341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494" y="1260971"/>
            <a:ext cx="1225439" cy="1334058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1751933" y="456952"/>
            <a:ext cx="1263486" cy="264687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16600" b="1" cap="none" spc="0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827494" y="510988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16" name="Title 1"/>
          <p:cNvSpPr txBox="1">
            <a:spLocks/>
          </p:cNvSpPr>
          <p:nvPr/>
        </p:nvSpPr>
        <p:spPr>
          <a:xfrm>
            <a:off x="1443318" y="353292"/>
            <a:ext cx="8756620" cy="101992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 rtl="1"/>
            <a:r>
              <a:rPr lang="fa-IR" sz="3600" b="1" dirty="0">
                <a:cs typeface="B Nazanin" panose="00000400000000000000" pitchFamily="2" charset="-78"/>
              </a:rPr>
              <a:t>ارزهای رمزنگاری شده (</a:t>
            </a:r>
            <a:r>
              <a:rPr lang="en-US" sz="3600" b="1" dirty="0"/>
              <a:t>Crypto Currency</a:t>
            </a:r>
            <a:r>
              <a:rPr lang="fa-IR" sz="3600" b="1" dirty="0">
                <a:cs typeface="B Nazanin" panose="00000400000000000000" pitchFamily="2" charset="-78"/>
              </a:rPr>
              <a:t>)</a:t>
            </a:r>
            <a:endParaRPr lang="en-US" sz="3600" b="1" dirty="0">
              <a:cs typeface="+mn-cs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37487" y="353292"/>
            <a:ext cx="995288" cy="995288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4767069" y="4099991"/>
            <a:ext cx="6248790" cy="10802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rtl="1">
              <a:lnSpc>
                <a:spcPct val="107000"/>
              </a:lnSpc>
              <a:spcAft>
                <a:spcPts val="800"/>
              </a:spcAft>
            </a:pPr>
            <a:r>
              <a:rPr lang="fa-IR" sz="2000" dirty="0">
                <a:effectLst/>
                <a:latin typeface="Calibri Light" panose="020F03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بلاکچین یک تکنولوژی است که برای امنیت بخشیدن به تراکنش های بیتکوین مورد استفاده قرار می گیرد. ب</a:t>
            </a:r>
            <a:r>
              <a:rPr lang="fa-IR" sz="2000" dirty="0">
                <a:latin typeface="B Nazanin" panose="00000400000000000000" pitchFamily="2" charset="-78"/>
                <a:ea typeface="Calibri" panose="020F0502020204030204" pitchFamily="34" charset="0"/>
                <a:cs typeface="B Nazanin" panose="00000400000000000000" pitchFamily="2" charset="-78"/>
              </a:rPr>
              <a:t>ا این تکنولوژی همه تراکنش ها در سرورهای گوناگون ثبت و ضبط می شوند.</a:t>
            </a:r>
            <a:endParaRPr lang="en-US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cxnSp>
        <p:nvCxnSpPr>
          <p:cNvPr id="20" name="Straight Connector 19"/>
          <p:cNvCxnSpPr/>
          <p:nvPr/>
        </p:nvCxnSpPr>
        <p:spPr>
          <a:xfrm>
            <a:off x="11232775" y="3995667"/>
            <a:ext cx="0" cy="137160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93D9E8-5C4D-4D25-834A-5A9DA744FDE2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98901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28583" y="4429593"/>
            <a:ext cx="7534834" cy="1638485"/>
          </a:xfrm>
        </p:spPr>
        <p:txBody>
          <a:bodyPr>
            <a:normAutofit fontScale="90000"/>
          </a:bodyPr>
          <a:lstStyle/>
          <a:p>
            <a:pPr algn="ctr" rtl="1"/>
            <a:r>
              <a:rPr lang="fa-IR" sz="4800" b="1" dirty="0">
                <a:cs typeface="B Nazanin" panose="00000400000000000000" pitchFamily="2" charset="-78"/>
              </a:rPr>
              <a:t>بخش سوم</a:t>
            </a:r>
            <a:br>
              <a:rPr lang="fa-IR" sz="4800" b="1" dirty="0">
                <a:cs typeface="B Nazanin" panose="00000400000000000000" pitchFamily="2" charset="-78"/>
              </a:rPr>
            </a:br>
            <a:br>
              <a:rPr lang="fa-IR" sz="4800" b="1" dirty="0">
                <a:cs typeface="B Nazanin" panose="00000400000000000000" pitchFamily="2" charset="-78"/>
              </a:rPr>
            </a:br>
            <a:r>
              <a:rPr lang="fa-IR" sz="4800" b="1" dirty="0">
                <a:cs typeface="B Nazanin" panose="00000400000000000000" pitchFamily="2" charset="-78"/>
              </a:rPr>
              <a:t>فین تک در ایران</a:t>
            </a: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667" b="40208"/>
          <a:stretch/>
        </p:blipFill>
        <p:spPr>
          <a:xfrm>
            <a:off x="0" y="-12327"/>
            <a:ext cx="12192000" cy="3943350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93D9E8-5C4D-4D25-834A-5A9DA744FDE2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381948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8" name="Picture 77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740940" y="1"/>
            <a:ext cx="4451060" cy="6857999"/>
          </a:xfrm>
          <a:custGeom>
            <a:avLst/>
            <a:gdLst>
              <a:gd name="connsiteX0" fmla="*/ 0 w 4937760"/>
              <a:gd name="connsiteY0" fmla="*/ 0 h 6857999"/>
              <a:gd name="connsiteX1" fmla="*/ 4937760 w 4937760"/>
              <a:gd name="connsiteY1" fmla="*/ 0 h 6857999"/>
              <a:gd name="connsiteX2" fmla="*/ 4937760 w 4937760"/>
              <a:gd name="connsiteY2" fmla="*/ 6857999 h 6857999"/>
              <a:gd name="connsiteX3" fmla="*/ 0 w 4937760"/>
              <a:gd name="connsiteY3" fmla="*/ 6857999 h 68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37760" h="6857999">
                <a:moveTo>
                  <a:pt x="0" y="0"/>
                </a:moveTo>
                <a:lnTo>
                  <a:pt x="4937760" y="0"/>
                </a:lnTo>
                <a:lnTo>
                  <a:pt x="4937760" y="6857999"/>
                </a:lnTo>
                <a:lnTo>
                  <a:pt x="0" y="6857999"/>
                </a:lnTo>
                <a:close/>
              </a:path>
            </a:pathLst>
          </a:custGeom>
        </p:spPr>
      </p:pic>
      <p:sp>
        <p:nvSpPr>
          <p:cNvPr id="79" name="Rectangle 78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7740940" y="0"/>
            <a:ext cx="4451060" cy="6857999"/>
          </a:xfrm>
          <a:prstGeom prst="rect">
            <a:avLst/>
          </a:prstGeom>
          <a:solidFill>
            <a:srgbClr val="30353F">
              <a:alpha val="8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80" name="Oval 79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9116095" y="832629"/>
            <a:ext cx="1620450" cy="1620448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1" name="TextBox 80"/>
          <p:cNvSpPr txBox="1"/>
          <p:nvPr/>
        </p:nvSpPr>
        <p:spPr>
          <a:xfrm>
            <a:off x="7983220" y="3242496"/>
            <a:ext cx="3886200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fa-IR" sz="3600" b="1" dirty="0">
                <a:solidFill>
                  <a:schemeClr val="bg1"/>
                </a:solidFill>
                <a:cs typeface="B Nazanin" panose="00000400000000000000" pitchFamily="2" charset="-78"/>
              </a:rPr>
              <a:t>رویدادهای فین تک</a:t>
            </a:r>
          </a:p>
          <a:p>
            <a:pPr algn="ctr"/>
            <a:r>
              <a:rPr lang="fa-IR" sz="3600" b="1" dirty="0">
                <a:solidFill>
                  <a:schemeClr val="bg1"/>
                </a:solidFill>
                <a:cs typeface="B Nazanin" panose="00000400000000000000" pitchFamily="2" charset="-78"/>
              </a:rPr>
              <a:t>در ایران</a:t>
            </a:r>
            <a:endParaRPr lang="en-US" sz="3600" b="1" dirty="0">
              <a:solidFill>
                <a:schemeClr val="bg1"/>
              </a:solidFill>
            </a:endParaRPr>
          </a:p>
        </p:txBody>
      </p:sp>
      <p:cxnSp>
        <p:nvCxnSpPr>
          <p:cNvPr id="82" name="Straight Connector 81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/>
        </p:nvCxnSpPr>
        <p:spPr>
          <a:xfrm>
            <a:off x="9194800" y="2790395"/>
            <a:ext cx="1463040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Straight Connector 82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/>
        </p:nvCxnSpPr>
        <p:spPr>
          <a:xfrm>
            <a:off x="9550935" y="4781035"/>
            <a:ext cx="750771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9" name="Group 88">
            <a:extLst>
              <a:ext uri="{FF2B5EF4-FFF2-40B4-BE49-F238E27FC236}">
                <a16:creationId xmlns:a16="http://schemas.microsoft.com/office/drawing/2014/main" id="{4494785E-4C9A-4626-816D-B5F5920DA80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 flipH="1">
            <a:off x="431799" y="653112"/>
            <a:ext cx="6249825" cy="3791606"/>
            <a:chOff x="825793" y="2068093"/>
            <a:chExt cx="5310652" cy="3951234"/>
          </a:xfrm>
        </p:grpSpPr>
        <p:sp>
          <p:nvSpPr>
            <p:cNvPr id="90" name="TextBox 89"/>
            <p:cNvSpPr txBox="1"/>
            <p:nvPr/>
          </p:nvSpPr>
          <p:spPr>
            <a:xfrm>
              <a:off x="825794" y="2890917"/>
              <a:ext cx="2554372" cy="769762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 rtl="1"/>
              <a:r>
                <a:rPr lang="fa-IR" sz="1600" b="1" dirty="0">
                  <a:cs typeface="B Nazanin" panose="00000400000000000000" pitchFamily="2" charset="-78"/>
                </a:rPr>
                <a:t>زمان: </a:t>
              </a:r>
              <a:r>
                <a:rPr lang="fa-IR" sz="1600" dirty="0">
                  <a:cs typeface="B Nazanin" panose="00000400000000000000" pitchFamily="2" charset="-78"/>
                </a:rPr>
                <a:t>هر ماه</a:t>
              </a:r>
            </a:p>
            <a:p>
              <a:pPr algn="just" rtl="1"/>
              <a:r>
                <a:rPr lang="fa-IR" sz="1600" b="1" dirty="0">
                  <a:cs typeface="B Nazanin" panose="00000400000000000000" pitchFamily="2" charset="-78"/>
                </a:rPr>
                <a:t>فعالیت: </a:t>
              </a:r>
              <a:r>
                <a:rPr lang="fa-IR" sz="1600" dirty="0">
                  <a:cs typeface="B Nazanin" panose="00000400000000000000" pitchFamily="2" charset="-78"/>
                </a:rPr>
                <a:t>شبکه سازی و گفتگو همراه با حضور یکی از مدیران شبکه بانکی و پرداخت کشور</a:t>
              </a:r>
              <a:endParaRPr lang="en-US" sz="1600" dirty="0">
                <a:solidFill>
                  <a:srgbClr val="30353F"/>
                </a:solidFill>
              </a:endParaRPr>
            </a:p>
          </p:txBody>
        </p:sp>
        <p:sp>
          <p:nvSpPr>
            <p:cNvPr id="91" name="Rectangle 90"/>
            <p:cNvSpPr/>
            <p:nvPr/>
          </p:nvSpPr>
          <p:spPr>
            <a:xfrm>
              <a:off x="1174451" y="2068093"/>
              <a:ext cx="2205714" cy="702966"/>
            </a:xfrm>
            <a:prstGeom prst="rect">
              <a:avLst/>
            </a:prstGeom>
            <a:gradFill flip="none" rotWithShape="1">
              <a:gsLst>
                <a:gs pos="100000">
                  <a:schemeClr val="bg1"/>
                </a:gs>
                <a:gs pos="54000">
                  <a:srgbClr val="515A6B"/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27" name="Oval 126"/>
            <p:cNvSpPr/>
            <p:nvPr/>
          </p:nvSpPr>
          <p:spPr>
            <a:xfrm>
              <a:off x="825793" y="2068093"/>
              <a:ext cx="702967" cy="702966"/>
            </a:xfrm>
            <a:prstGeom prst="ellipse">
              <a:avLst/>
            </a:prstGeom>
            <a:solidFill>
              <a:srgbClr val="30353F"/>
            </a:solidFill>
            <a:ln w="254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25" name="TextBox 124"/>
            <p:cNvSpPr txBox="1"/>
            <p:nvPr/>
          </p:nvSpPr>
          <p:spPr>
            <a:xfrm>
              <a:off x="1807921" y="2283036"/>
              <a:ext cx="543484" cy="320735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r" rtl="1"/>
              <a:r>
                <a:rPr lang="fa-IR" sz="2000" b="1" dirty="0">
                  <a:solidFill>
                    <a:schemeClr val="bg1"/>
                  </a:solidFill>
                  <a:cs typeface="B Nazanin" panose="00000400000000000000" pitchFamily="2" charset="-78"/>
                </a:rPr>
                <a:t>فینتاک</a:t>
              </a:r>
              <a:endParaRPr lang="en-US" sz="2000" b="1" dirty="0">
                <a:solidFill>
                  <a:schemeClr val="bg1"/>
                </a:solidFill>
              </a:endParaRPr>
            </a:p>
          </p:txBody>
        </p:sp>
        <p:sp>
          <p:nvSpPr>
            <p:cNvPr id="94" name="TextBox 93"/>
            <p:cNvSpPr txBox="1"/>
            <p:nvPr/>
          </p:nvSpPr>
          <p:spPr>
            <a:xfrm>
              <a:off x="825795" y="4736391"/>
              <a:ext cx="2554372" cy="128293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 rtl="1"/>
              <a:r>
                <a:rPr lang="fa-IR" sz="1600" b="1" dirty="0">
                  <a:cs typeface="B Nazanin" panose="00000400000000000000" pitchFamily="2" charset="-78"/>
                </a:rPr>
                <a:t>زمان: </a:t>
              </a:r>
              <a:r>
                <a:rPr lang="fa-IR" sz="1600" dirty="0">
                  <a:cs typeface="B Nazanin" panose="00000400000000000000" pitchFamily="2" charset="-78"/>
                </a:rPr>
                <a:t>هر سال</a:t>
              </a:r>
            </a:p>
            <a:p>
              <a:pPr algn="just" rtl="1"/>
              <a:r>
                <a:rPr lang="fa-IR" sz="1600" b="1" dirty="0">
                  <a:cs typeface="B Nazanin" panose="00000400000000000000" pitchFamily="2" charset="-78"/>
                </a:rPr>
                <a:t>فعالیت: </a:t>
              </a:r>
              <a:r>
                <a:rPr lang="fa-IR" sz="1600" dirty="0">
                  <a:cs typeface="B Nazanin" panose="00000400000000000000" pitchFamily="2" charset="-78"/>
                </a:rPr>
                <a:t>ارائه مجموعه ای از خدمات متنوع مربوط به استارت‌آپ‌های فعال در حوزه تکنولوژی مالی از جمله:</a:t>
              </a:r>
            </a:p>
            <a:p>
              <a:pPr algn="just" rtl="1"/>
              <a:r>
                <a:rPr lang="fa-IR" sz="1600" dirty="0">
                  <a:cs typeface="B Nazanin" panose="00000400000000000000" pitchFamily="2" charset="-78"/>
                </a:rPr>
                <a:t>جذب سرمایه، منتورینگ و برندینگ</a:t>
              </a:r>
              <a:endParaRPr lang="en-US" sz="1600" dirty="0">
                <a:solidFill>
                  <a:srgbClr val="30353F"/>
                </a:solidFill>
              </a:endParaRPr>
            </a:p>
          </p:txBody>
        </p:sp>
        <p:sp>
          <p:nvSpPr>
            <p:cNvPr id="95" name="Rectangle 94"/>
            <p:cNvSpPr/>
            <p:nvPr/>
          </p:nvSpPr>
          <p:spPr>
            <a:xfrm>
              <a:off x="1196195" y="3920431"/>
              <a:ext cx="2183970" cy="702966"/>
            </a:xfrm>
            <a:prstGeom prst="rect">
              <a:avLst/>
            </a:prstGeom>
            <a:gradFill flip="none" rotWithShape="1">
              <a:gsLst>
                <a:gs pos="100000">
                  <a:schemeClr val="bg1"/>
                </a:gs>
                <a:gs pos="54000">
                  <a:srgbClr val="DBDBDB"/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23" name="Oval 122"/>
            <p:cNvSpPr/>
            <p:nvPr/>
          </p:nvSpPr>
          <p:spPr>
            <a:xfrm>
              <a:off x="844712" y="3920431"/>
              <a:ext cx="702967" cy="702966"/>
            </a:xfrm>
            <a:prstGeom prst="ellipse">
              <a:avLst/>
            </a:prstGeom>
            <a:solidFill>
              <a:srgbClr val="CFCFCF"/>
            </a:solidFill>
            <a:ln w="254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8" name="TextBox 97"/>
            <p:cNvSpPr txBox="1"/>
            <p:nvPr/>
          </p:nvSpPr>
          <p:spPr>
            <a:xfrm>
              <a:off x="3826938" y="4897156"/>
              <a:ext cx="2125227" cy="577322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 rtl="1"/>
              <a:r>
                <a:rPr lang="fa-IR" dirty="0">
                  <a:cs typeface="B Nazanin" panose="00000400000000000000" pitchFamily="2" charset="-78"/>
                </a:rPr>
                <a:t>پربازدیدترین رسانه آنلاین فین‌تک ایران</a:t>
              </a:r>
              <a:endParaRPr lang="en-US" dirty="0">
                <a:solidFill>
                  <a:srgbClr val="30353F"/>
                </a:solidFill>
              </a:endParaRPr>
            </a:p>
          </p:txBody>
        </p:sp>
        <p:sp>
          <p:nvSpPr>
            <p:cNvPr id="99" name="Rectangle 98"/>
            <p:cNvSpPr/>
            <p:nvPr/>
          </p:nvSpPr>
          <p:spPr>
            <a:xfrm>
              <a:off x="4104476" y="3937693"/>
              <a:ext cx="2031968" cy="702967"/>
            </a:xfrm>
            <a:prstGeom prst="rect">
              <a:avLst/>
            </a:prstGeom>
            <a:gradFill flip="none" rotWithShape="1">
              <a:gsLst>
                <a:gs pos="100000">
                  <a:schemeClr val="bg1"/>
                </a:gs>
                <a:gs pos="54000">
                  <a:srgbClr val="85E0E7"/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15" name="Oval 114"/>
            <p:cNvSpPr/>
            <p:nvPr/>
          </p:nvSpPr>
          <p:spPr>
            <a:xfrm>
              <a:off x="3752993" y="3937693"/>
              <a:ext cx="702967" cy="702967"/>
            </a:xfrm>
            <a:prstGeom prst="ellipse">
              <a:avLst/>
            </a:prstGeom>
            <a:solidFill>
              <a:srgbClr val="43CDD9"/>
            </a:solidFill>
            <a:ln w="254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02" name="TextBox 101"/>
            <p:cNvSpPr txBox="1"/>
            <p:nvPr/>
          </p:nvSpPr>
          <p:spPr>
            <a:xfrm>
              <a:off x="3752994" y="2876165"/>
              <a:ext cx="2199171" cy="577322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 rtl="1"/>
              <a:r>
                <a:rPr lang="fa-IR" dirty="0">
                  <a:cs typeface="B Nazanin" panose="00000400000000000000" pitchFamily="2" charset="-78"/>
                </a:rPr>
                <a:t>هدف از شکل‌گیری انجمن فین‌تک نیاز به تعامل یک‌صدا با نهادها</a:t>
              </a:r>
              <a:endParaRPr lang="en-US" dirty="0">
                <a:solidFill>
                  <a:srgbClr val="30353F"/>
                </a:solidFill>
              </a:endParaRPr>
            </a:p>
          </p:txBody>
        </p:sp>
        <p:sp>
          <p:nvSpPr>
            <p:cNvPr id="103" name="Rectangle 102"/>
            <p:cNvSpPr/>
            <p:nvPr/>
          </p:nvSpPr>
          <p:spPr>
            <a:xfrm>
              <a:off x="4087496" y="2076584"/>
              <a:ext cx="2048949" cy="702967"/>
            </a:xfrm>
            <a:prstGeom prst="rect">
              <a:avLst/>
            </a:prstGeom>
            <a:gradFill flip="none" rotWithShape="1">
              <a:gsLst>
                <a:gs pos="100000">
                  <a:schemeClr val="bg1"/>
                </a:gs>
                <a:gs pos="53000">
                  <a:srgbClr val="AFBBBD"/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08" name="Oval 107"/>
            <p:cNvSpPr/>
            <p:nvPr/>
          </p:nvSpPr>
          <p:spPr>
            <a:xfrm>
              <a:off x="3752994" y="2076676"/>
              <a:ext cx="702967" cy="702967"/>
            </a:xfrm>
            <a:prstGeom prst="ellipse">
              <a:avLst/>
            </a:prstGeom>
            <a:solidFill>
              <a:srgbClr val="8FA0A3"/>
            </a:solidFill>
            <a:ln w="254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180" name="Freeform 30"/>
          <p:cNvSpPr>
            <a:spLocks noEditPoints="1"/>
          </p:cNvSpPr>
          <p:nvPr/>
        </p:nvSpPr>
        <p:spPr bwMode="auto">
          <a:xfrm flipH="1">
            <a:off x="6151835" y="832629"/>
            <a:ext cx="273077" cy="273078"/>
          </a:xfrm>
          <a:custGeom>
            <a:avLst/>
            <a:gdLst>
              <a:gd name="T0" fmla="*/ 1808 w 2048"/>
              <a:gd name="T1" fmla="*/ 240 h 2048"/>
              <a:gd name="T2" fmla="*/ 1628 w 2048"/>
              <a:gd name="T3" fmla="*/ 0 h 2048"/>
              <a:gd name="T4" fmla="*/ 1448 w 2048"/>
              <a:gd name="T5" fmla="*/ 240 h 2048"/>
              <a:gd name="T6" fmla="*/ 1208 w 2048"/>
              <a:gd name="T7" fmla="*/ 180 h 2048"/>
              <a:gd name="T8" fmla="*/ 848 w 2048"/>
              <a:gd name="T9" fmla="*/ 180 h 2048"/>
              <a:gd name="T10" fmla="*/ 600 w 2048"/>
              <a:gd name="T11" fmla="*/ 240 h 2048"/>
              <a:gd name="T12" fmla="*/ 420 w 2048"/>
              <a:gd name="T13" fmla="*/ 0 h 2048"/>
              <a:gd name="T14" fmla="*/ 240 w 2048"/>
              <a:gd name="T15" fmla="*/ 240 h 2048"/>
              <a:gd name="T16" fmla="*/ 0 w 2048"/>
              <a:gd name="T17" fmla="*/ 420 h 2048"/>
              <a:gd name="T18" fmla="*/ 180 w 2048"/>
              <a:gd name="T19" fmla="*/ 1928 h 2048"/>
              <a:gd name="T20" fmla="*/ 1508 w 2048"/>
              <a:gd name="T21" fmla="*/ 2048 h 2048"/>
              <a:gd name="T22" fmla="*/ 2048 w 2048"/>
              <a:gd name="T23" fmla="*/ 420 h 2048"/>
              <a:gd name="T24" fmla="*/ 1568 w 2048"/>
              <a:gd name="T25" fmla="*/ 180 h 2048"/>
              <a:gd name="T26" fmla="*/ 1688 w 2048"/>
              <a:gd name="T27" fmla="*/ 180 h 2048"/>
              <a:gd name="T28" fmla="*/ 1628 w 2048"/>
              <a:gd name="T29" fmla="*/ 480 h 2048"/>
              <a:gd name="T30" fmla="*/ 1568 w 2048"/>
              <a:gd name="T31" fmla="*/ 180 h 2048"/>
              <a:gd name="T32" fmla="*/ 968 w 2048"/>
              <a:gd name="T33" fmla="*/ 300 h 2048"/>
              <a:gd name="T34" fmla="*/ 968 w 2048"/>
              <a:gd name="T35" fmla="*/ 180 h 2048"/>
              <a:gd name="T36" fmla="*/ 1088 w 2048"/>
              <a:gd name="T37" fmla="*/ 180 h 2048"/>
              <a:gd name="T38" fmla="*/ 1028 w 2048"/>
              <a:gd name="T39" fmla="*/ 480 h 2048"/>
              <a:gd name="T40" fmla="*/ 968 w 2048"/>
              <a:gd name="T41" fmla="*/ 300 h 2048"/>
              <a:gd name="T42" fmla="*/ 420 w 2048"/>
              <a:gd name="T43" fmla="*/ 120 h 2048"/>
              <a:gd name="T44" fmla="*/ 480 w 2048"/>
              <a:gd name="T45" fmla="*/ 420 h 2048"/>
              <a:gd name="T46" fmla="*/ 360 w 2048"/>
              <a:gd name="T47" fmla="*/ 420 h 2048"/>
              <a:gd name="T48" fmla="*/ 1508 w 2048"/>
              <a:gd name="T49" fmla="*/ 1928 h 2048"/>
              <a:gd name="T50" fmla="*/ 1508 w 2048"/>
              <a:gd name="T51" fmla="*/ 1088 h 2048"/>
              <a:gd name="T52" fmla="*/ 1508 w 2048"/>
              <a:gd name="T53" fmla="*/ 1928 h 2048"/>
              <a:gd name="T54" fmla="*/ 1508 w 2048"/>
              <a:gd name="T55" fmla="*/ 968 h 2048"/>
              <a:gd name="T56" fmla="*/ 1148 w 2048"/>
              <a:gd name="T57" fmla="*/ 1088 h 2048"/>
              <a:gd name="T58" fmla="*/ 848 w 2048"/>
              <a:gd name="T59" fmla="*/ 1148 h 2048"/>
              <a:gd name="T60" fmla="*/ 1059 w 2048"/>
              <a:gd name="T61" fmla="*/ 1208 h 2048"/>
              <a:gd name="T62" fmla="*/ 908 w 2048"/>
              <a:gd name="T63" fmla="*/ 1448 h 2048"/>
              <a:gd name="T64" fmla="*/ 908 w 2048"/>
              <a:gd name="T65" fmla="*/ 1568 h 2048"/>
              <a:gd name="T66" fmla="*/ 1059 w 2048"/>
              <a:gd name="T67" fmla="*/ 1808 h 2048"/>
              <a:gd name="T68" fmla="*/ 120 w 2048"/>
              <a:gd name="T69" fmla="*/ 1748 h 2048"/>
              <a:gd name="T70" fmla="*/ 1928 w 2048"/>
              <a:gd name="T71" fmla="*/ 848 h 2048"/>
              <a:gd name="T72" fmla="*/ 1928 w 2048"/>
              <a:gd name="T73" fmla="*/ 728 h 2048"/>
              <a:gd name="T74" fmla="*/ 120 w 2048"/>
              <a:gd name="T75" fmla="*/ 420 h 2048"/>
              <a:gd name="T76" fmla="*/ 240 w 2048"/>
              <a:gd name="T77" fmla="*/ 360 h 2048"/>
              <a:gd name="T78" fmla="*/ 420 w 2048"/>
              <a:gd name="T79" fmla="*/ 600 h 2048"/>
              <a:gd name="T80" fmla="*/ 600 w 2048"/>
              <a:gd name="T81" fmla="*/ 360 h 2048"/>
              <a:gd name="T82" fmla="*/ 848 w 2048"/>
              <a:gd name="T83" fmla="*/ 420 h 2048"/>
              <a:gd name="T84" fmla="*/ 1208 w 2048"/>
              <a:gd name="T85" fmla="*/ 420 h 2048"/>
              <a:gd name="T86" fmla="*/ 1448 w 2048"/>
              <a:gd name="T87" fmla="*/ 360 h 2048"/>
              <a:gd name="T88" fmla="*/ 1628 w 2048"/>
              <a:gd name="T89" fmla="*/ 600 h 2048"/>
              <a:gd name="T90" fmla="*/ 1808 w 2048"/>
              <a:gd name="T91" fmla="*/ 360 h 2048"/>
              <a:gd name="T92" fmla="*/ 1928 w 2048"/>
              <a:gd name="T93" fmla="*/ 420 h 20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2048" h="2048">
                <a:moveTo>
                  <a:pt x="1868" y="240"/>
                </a:moveTo>
                <a:cubicBezTo>
                  <a:pt x="1808" y="240"/>
                  <a:pt x="1808" y="240"/>
                  <a:pt x="1808" y="240"/>
                </a:cubicBezTo>
                <a:cubicBezTo>
                  <a:pt x="1808" y="180"/>
                  <a:pt x="1808" y="180"/>
                  <a:pt x="1808" y="180"/>
                </a:cubicBezTo>
                <a:cubicBezTo>
                  <a:pt x="1808" y="81"/>
                  <a:pt x="1727" y="0"/>
                  <a:pt x="1628" y="0"/>
                </a:cubicBezTo>
                <a:cubicBezTo>
                  <a:pt x="1529" y="0"/>
                  <a:pt x="1448" y="81"/>
                  <a:pt x="1448" y="180"/>
                </a:cubicBezTo>
                <a:cubicBezTo>
                  <a:pt x="1448" y="240"/>
                  <a:pt x="1448" y="240"/>
                  <a:pt x="1448" y="240"/>
                </a:cubicBezTo>
                <a:cubicBezTo>
                  <a:pt x="1208" y="240"/>
                  <a:pt x="1208" y="240"/>
                  <a:pt x="1208" y="240"/>
                </a:cubicBezTo>
                <a:cubicBezTo>
                  <a:pt x="1208" y="180"/>
                  <a:pt x="1208" y="180"/>
                  <a:pt x="1208" y="180"/>
                </a:cubicBezTo>
                <a:cubicBezTo>
                  <a:pt x="1208" y="81"/>
                  <a:pt x="1127" y="0"/>
                  <a:pt x="1028" y="0"/>
                </a:cubicBezTo>
                <a:cubicBezTo>
                  <a:pt x="929" y="0"/>
                  <a:pt x="848" y="81"/>
                  <a:pt x="848" y="180"/>
                </a:cubicBezTo>
                <a:cubicBezTo>
                  <a:pt x="848" y="240"/>
                  <a:pt x="848" y="240"/>
                  <a:pt x="848" y="240"/>
                </a:cubicBezTo>
                <a:cubicBezTo>
                  <a:pt x="600" y="240"/>
                  <a:pt x="600" y="240"/>
                  <a:pt x="600" y="240"/>
                </a:cubicBezTo>
                <a:cubicBezTo>
                  <a:pt x="600" y="180"/>
                  <a:pt x="600" y="180"/>
                  <a:pt x="600" y="180"/>
                </a:cubicBezTo>
                <a:cubicBezTo>
                  <a:pt x="600" y="81"/>
                  <a:pt x="519" y="0"/>
                  <a:pt x="420" y="0"/>
                </a:cubicBezTo>
                <a:cubicBezTo>
                  <a:pt x="321" y="0"/>
                  <a:pt x="240" y="81"/>
                  <a:pt x="240" y="180"/>
                </a:cubicBezTo>
                <a:cubicBezTo>
                  <a:pt x="240" y="240"/>
                  <a:pt x="240" y="240"/>
                  <a:pt x="240" y="240"/>
                </a:cubicBezTo>
                <a:cubicBezTo>
                  <a:pt x="180" y="240"/>
                  <a:pt x="180" y="240"/>
                  <a:pt x="180" y="240"/>
                </a:cubicBezTo>
                <a:cubicBezTo>
                  <a:pt x="81" y="240"/>
                  <a:pt x="0" y="321"/>
                  <a:pt x="0" y="420"/>
                </a:cubicBezTo>
                <a:cubicBezTo>
                  <a:pt x="0" y="1748"/>
                  <a:pt x="0" y="1748"/>
                  <a:pt x="0" y="1748"/>
                </a:cubicBezTo>
                <a:cubicBezTo>
                  <a:pt x="0" y="1847"/>
                  <a:pt x="81" y="1928"/>
                  <a:pt x="180" y="1928"/>
                </a:cubicBezTo>
                <a:cubicBezTo>
                  <a:pt x="1169" y="1928"/>
                  <a:pt x="1169" y="1928"/>
                  <a:pt x="1169" y="1928"/>
                </a:cubicBezTo>
                <a:cubicBezTo>
                  <a:pt x="1262" y="2003"/>
                  <a:pt x="1380" y="2048"/>
                  <a:pt x="1508" y="2048"/>
                </a:cubicBezTo>
                <a:cubicBezTo>
                  <a:pt x="1806" y="2048"/>
                  <a:pt x="2048" y="1806"/>
                  <a:pt x="2048" y="1508"/>
                </a:cubicBezTo>
                <a:cubicBezTo>
                  <a:pt x="2048" y="420"/>
                  <a:pt x="2048" y="420"/>
                  <a:pt x="2048" y="420"/>
                </a:cubicBezTo>
                <a:cubicBezTo>
                  <a:pt x="2048" y="321"/>
                  <a:pt x="1967" y="240"/>
                  <a:pt x="1868" y="240"/>
                </a:cubicBezTo>
                <a:close/>
                <a:moveTo>
                  <a:pt x="1568" y="180"/>
                </a:moveTo>
                <a:cubicBezTo>
                  <a:pt x="1568" y="147"/>
                  <a:pt x="1595" y="120"/>
                  <a:pt x="1628" y="120"/>
                </a:cubicBezTo>
                <a:cubicBezTo>
                  <a:pt x="1661" y="120"/>
                  <a:pt x="1688" y="147"/>
                  <a:pt x="1688" y="180"/>
                </a:cubicBezTo>
                <a:cubicBezTo>
                  <a:pt x="1688" y="420"/>
                  <a:pt x="1688" y="420"/>
                  <a:pt x="1688" y="420"/>
                </a:cubicBezTo>
                <a:cubicBezTo>
                  <a:pt x="1688" y="453"/>
                  <a:pt x="1661" y="480"/>
                  <a:pt x="1628" y="480"/>
                </a:cubicBezTo>
                <a:cubicBezTo>
                  <a:pt x="1595" y="480"/>
                  <a:pt x="1568" y="453"/>
                  <a:pt x="1568" y="420"/>
                </a:cubicBezTo>
                <a:lnTo>
                  <a:pt x="1568" y="180"/>
                </a:lnTo>
                <a:close/>
                <a:moveTo>
                  <a:pt x="968" y="300"/>
                </a:moveTo>
                <a:cubicBezTo>
                  <a:pt x="968" y="300"/>
                  <a:pt x="968" y="300"/>
                  <a:pt x="968" y="300"/>
                </a:cubicBezTo>
                <a:cubicBezTo>
                  <a:pt x="968" y="300"/>
                  <a:pt x="968" y="300"/>
                  <a:pt x="968" y="300"/>
                </a:cubicBezTo>
                <a:cubicBezTo>
                  <a:pt x="968" y="180"/>
                  <a:pt x="968" y="180"/>
                  <a:pt x="968" y="180"/>
                </a:cubicBezTo>
                <a:cubicBezTo>
                  <a:pt x="968" y="147"/>
                  <a:pt x="995" y="120"/>
                  <a:pt x="1028" y="120"/>
                </a:cubicBezTo>
                <a:cubicBezTo>
                  <a:pt x="1061" y="120"/>
                  <a:pt x="1088" y="147"/>
                  <a:pt x="1088" y="180"/>
                </a:cubicBezTo>
                <a:cubicBezTo>
                  <a:pt x="1088" y="420"/>
                  <a:pt x="1088" y="420"/>
                  <a:pt x="1088" y="420"/>
                </a:cubicBezTo>
                <a:cubicBezTo>
                  <a:pt x="1088" y="453"/>
                  <a:pt x="1061" y="480"/>
                  <a:pt x="1028" y="480"/>
                </a:cubicBezTo>
                <a:cubicBezTo>
                  <a:pt x="995" y="480"/>
                  <a:pt x="968" y="453"/>
                  <a:pt x="968" y="420"/>
                </a:cubicBezTo>
                <a:lnTo>
                  <a:pt x="968" y="300"/>
                </a:lnTo>
                <a:close/>
                <a:moveTo>
                  <a:pt x="360" y="180"/>
                </a:moveTo>
                <a:cubicBezTo>
                  <a:pt x="360" y="147"/>
                  <a:pt x="387" y="120"/>
                  <a:pt x="420" y="120"/>
                </a:cubicBezTo>
                <a:cubicBezTo>
                  <a:pt x="453" y="120"/>
                  <a:pt x="480" y="147"/>
                  <a:pt x="480" y="180"/>
                </a:cubicBezTo>
                <a:cubicBezTo>
                  <a:pt x="480" y="420"/>
                  <a:pt x="480" y="420"/>
                  <a:pt x="480" y="420"/>
                </a:cubicBezTo>
                <a:cubicBezTo>
                  <a:pt x="480" y="453"/>
                  <a:pt x="453" y="480"/>
                  <a:pt x="420" y="480"/>
                </a:cubicBezTo>
                <a:cubicBezTo>
                  <a:pt x="387" y="480"/>
                  <a:pt x="360" y="453"/>
                  <a:pt x="360" y="420"/>
                </a:cubicBezTo>
                <a:lnTo>
                  <a:pt x="360" y="180"/>
                </a:lnTo>
                <a:close/>
                <a:moveTo>
                  <a:pt x="1508" y="1928"/>
                </a:moveTo>
                <a:cubicBezTo>
                  <a:pt x="1276" y="1928"/>
                  <a:pt x="1088" y="1740"/>
                  <a:pt x="1088" y="1508"/>
                </a:cubicBezTo>
                <a:cubicBezTo>
                  <a:pt x="1088" y="1276"/>
                  <a:pt x="1276" y="1088"/>
                  <a:pt x="1508" y="1088"/>
                </a:cubicBezTo>
                <a:cubicBezTo>
                  <a:pt x="1740" y="1088"/>
                  <a:pt x="1928" y="1276"/>
                  <a:pt x="1928" y="1508"/>
                </a:cubicBezTo>
                <a:cubicBezTo>
                  <a:pt x="1928" y="1740"/>
                  <a:pt x="1740" y="1928"/>
                  <a:pt x="1508" y="1928"/>
                </a:cubicBezTo>
                <a:close/>
                <a:moveTo>
                  <a:pt x="1928" y="1169"/>
                </a:moveTo>
                <a:cubicBezTo>
                  <a:pt x="1829" y="1046"/>
                  <a:pt x="1677" y="968"/>
                  <a:pt x="1508" y="968"/>
                </a:cubicBezTo>
                <a:cubicBezTo>
                  <a:pt x="1378" y="968"/>
                  <a:pt x="1259" y="1014"/>
                  <a:pt x="1166" y="1091"/>
                </a:cubicBezTo>
                <a:cubicBezTo>
                  <a:pt x="1160" y="1089"/>
                  <a:pt x="1154" y="1088"/>
                  <a:pt x="1148" y="1088"/>
                </a:cubicBezTo>
                <a:cubicBezTo>
                  <a:pt x="908" y="1088"/>
                  <a:pt x="908" y="1088"/>
                  <a:pt x="908" y="1088"/>
                </a:cubicBezTo>
                <a:cubicBezTo>
                  <a:pt x="875" y="1088"/>
                  <a:pt x="848" y="1115"/>
                  <a:pt x="848" y="1148"/>
                </a:cubicBezTo>
                <a:cubicBezTo>
                  <a:pt x="848" y="1181"/>
                  <a:pt x="875" y="1208"/>
                  <a:pt x="908" y="1208"/>
                </a:cubicBezTo>
                <a:cubicBezTo>
                  <a:pt x="1059" y="1208"/>
                  <a:pt x="1059" y="1208"/>
                  <a:pt x="1059" y="1208"/>
                </a:cubicBezTo>
                <a:cubicBezTo>
                  <a:pt x="1012" y="1278"/>
                  <a:pt x="981" y="1360"/>
                  <a:pt x="971" y="1448"/>
                </a:cubicBezTo>
                <a:cubicBezTo>
                  <a:pt x="908" y="1448"/>
                  <a:pt x="908" y="1448"/>
                  <a:pt x="908" y="1448"/>
                </a:cubicBezTo>
                <a:cubicBezTo>
                  <a:pt x="875" y="1448"/>
                  <a:pt x="848" y="1475"/>
                  <a:pt x="848" y="1508"/>
                </a:cubicBezTo>
                <a:cubicBezTo>
                  <a:pt x="848" y="1541"/>
                  <a:pt x="875" y="1568"/>
                  <a:pt x="908" y="1568"/>
                </a:cubicBezTo>
                <a:cubicBezTo>
                  <a:pt x="971" y="1568"/>
                  <a:pt x="971" y="1568"/>
                  <a:pt x="971" y="1568"/>
                </a:cubicBezTo>
                <a:cubicBezTo>
                  <a:pt x="981" y="1656"/>
                  <a:pt x="1012" y="1738"/>
                  <a:pt x="1059" y="1808"/>
                </a:cubicBezTo>
                <a:cubicBezTo>
                  <a:pt x="180" y="1808"/>
                  <a:pt x="180" y="1808"/>
                  <a:pt x="180" y="1808"/>
                </a:cubicBezTo>
                <a:cubicBezTo>
                  <a:pt x="147" y="1808"/>
                  <a:pt x="120" y="1781"/>
                  <a:pt x="120" y="1748"/>
                </a:cubicBezTo>
                <a:cubicBezTo>
                  <a:pt x="120" y="848"/>
                  <a:pt x="120" y="848"/>
                  <a:pt x="120" y="848"/>
                </a:cubicBezTo>
                <a:cubicBezTo>
                  <a:pt x="1928" y="848"/>
                  <a:pt x="1928" y="848"/>
                  <a:pt x="1928" y="848"/>
                </a:cubicBezTo>
                <a:lnTo>
                  <a:pt x="1928" y="1169"/>
                </a:lnTo>
                <a:close/>
                <a:moveTo>
                  <a:pt x="1928" y="728"/>
                </a:moveTo>
                <a:cubicBezTo>
                  <a:pt x="120" y="728"/>
                  <a:pt x="120" y="728"/>
                  <a:pt x="120" y="728"/>
                </a:cubicBezTo>
                <a:cubicBezTo>
                  <a:pt x="120" y="420"/>
                  <a:pt x="120" y="420"/>
                  <a:pt x="120" y="420"/>
                </a:cubicBezTo>
                <a:cubicBezTo>
                  <a:pt x="120" y="387"/>
                  <a:pt x="147" y="360"/>
                  <a:pt x="180" y="360"/>
                </a:cubicBezTo>
                <a:cubicBezTo>
                  <a:pt x="240" y="360"/>
                  <a:pt x="240" y="360"/>
                  <a:pt x="240" y="360"/>
                </a:cubicBezTo>
                <a:cubicBezTo>
                  <a:pt x="240" y="420"/>
                  <a:pt x="240" y="420"/>
                  <a:pt x="240" y="420"/>
                </a:cubicBezTo>
                <a:cubicBezTo>
                  <a:pt x="240" y="519"/>
                  <a:pt x="321" y="600"/>
                  <a:pt x="420" y="600"/>
                </a:cubicBezTo>
                <a:cubicBezTo>
                  <a:pt x="519" y="600"/>
                  <a:pt x="600" y="519"/>
                  <a:pt x="600" y="420"/>
                </a:cubicBezTo>
                <a:cubicBezTo>
                  <a:pt x="600" y="360"/>
                  <a:pt x="600" y="360"/>
                  <a:pt x="600" y="360"/>
                </a:cubicBezTo>
                <a:cubicBezTo>
                  <a:pt x="848" y="360"/>
                  <a:pt x="848" y="360"/>
                  <a:pt x="848" y="360"/>
                </a:cubicBezTo>
                <a:cubicBezTo>
                  <a:pt x="848" y="420"/>
                  <a:pt x="848" y="420"/>
                  <a:pt x="848" y="420"/>
                </a:cubicBezTo>
                <a:cubicBezTo>
                  <a:pt x="848" y="519"/>
                  <a:pt x="929" y="600"/>
                  <a:pt x="1028" y="600"/>
                </a:cubicBezTo>
                <a:cubicBezTo>
                  <a:pt x="1127" y="600"/>
                  <a:pt x="1208" y="519"/>
                  <a:pt x="1208" y="420"/>
                </a:cubicBezTo>
                <a:cubicBezTo>
                  <a:pt x="1208" y="360"/>
                  <a:pt x="1208" y="360"/>
                  <a:pt x="1208" y="360"/>
                </a:cubicBezTo>
                <a:cubicBezTo>
                  <a:pt x="1448" y="360"/>
                  <a:pt x="1448" y="360"/>
                  <a:pt x="1448" y="360"/>
                </a:cubicBezTo>
                <a:cubicBezTo>
                  <a:pt x="1448" y="420"/>
                  <a:pt x="1448" y="420"/>
                  <a:pt x="1448" y="420"/>
                </a:cubicBezTo>
                <a:cubicBezTo>
                  <a:pt x="1448" y="519"/>
                  <a:pt x="1529" y="600"/>
                  <a:pt x="1628" y="600"/>
                </a:cubicBezTo>
                <a:cubicBezTo>
                  <a:pt x="1727" y="600"/>
                  <a:pt x="1808" y="519"/>
                  <a:pt x="1808" y="420"/>
                </a:cubicBezTo>
                <a:cubicBezTo>
                  <a:pt x="1808" y="360"/>
                  <a:pt x="1808" y="360"/>
                  <a:pt x="1808" y="360"/>
                </a:cubicBezTo>
                <a:cubicBezTo>
                  <a:pt x="1868" y="360"/>
                  <a:pt x="1868" y="360"/>
                  <a:pt x="1868" y="360"/>
                </a:cubicBezTo>
                <a:cubicBezTo>
                  <a:pt x="1901" y="360"/>
                  <a:pt x="1928" y="387"/>
                  <a:pt x="1928" y="420"/>
                </a:cubicBezTo>
                <a:lnTo>
                  <a:pt x="1928" y="728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81" name="Freeform 27"/>
          <p:cNvSpPr>
            <a:spLocks/>
          </p:cNvSpPr>
          <p:nvPr/>
        </p:nvSpPr>
        <p:spPr bwMode="auto">
          <a:xfrm flipH="1">
            <a:off x="6190877" y="1005047"/>
            <a:ext cx="48107" cy="48107"/>
          </a:xfrm>
          <a:custGeom>
            <a:avLst/>
            <a:gdLst>
              <a:gd name="T0" fmla="*/ 300 w 360"/>
              <a:gd name="T1" fmla="*/ 240 h 360"/>
              <a:gd name="T2" fmla="*/ 120 w 360"/>
              <a:gd name="T3" fmla="*/ 240 h 360"/>
              <a:gd name="T4" fmla="*/ 120 w 360"/>
              <a:gd name="T5" fmla="*/ 60 h 360"/>
              <a:gd name="T6" fmla="*/ 60 w 360"/>
              <a:gd name="T7" fmla="*/ 0 h 360"/>
              <a:gd name="T8" fmla="*/ 0 w 360"/>
              <a:gd name="T9" fmla="*/ 60 h 360"/>
              <a:gd name="T10" fmla="*/ 0 w 360"/>
              <a:gd name="T11" fmla="*/ 300 h 360"/>
              <a:gd name="T12" fmla="*/ 60 w 360"/>
              <a:gd name="T13" fmla="*/ 360 h 360"/>
              <a:gd name="T14" fmla="*/ 300 w 360"/>
              <a:gd name="T15" fmla="*/ 360 h 360"/>
              <a:gd name="T16" fmla="*/ 360 w 360"/>
              <a:gd name="T17" fmla="*/ 300 h 360"/>
              <a:gd name="T18" fmla="*/ 300 w 360"/>
              <a:gd name="T19" fmla="*/ 240 h 3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60" h="360">
                <a:moveTo>
                  <a:pt x="300" y="240"/>
                </a:moveTo>
                <a:cubicBezTo>
                  <a:pt x="120" y="240"/>
                  <a:pt x="120" y="240"/>
                  <a:pt x="120" y="240"/>
                </a:cubicBezTo>
                <a:cubicBezTo>
                  <a:pt x="120" y="60"/>
                  <a:pt x="120" y="60"/>
                  <a:pt x="120" y="60"/>
                </a:cubicBezTo>
                <a:cubicBezTo>
                  <a:pt x="120" y="27"/>
                  <a:pt x="93" y="0"/>
                  <a:pt x="60" y="0"/>
                </a:cubicBezTo>
                <a:cubicBezTo>
                  <a:pt x="27" y="0"/>
                  <a:pt x="0" y="27"/>
                  <a:pt x="0" y="60"/>
                </a:cubicBezTo>
                <a:cubicBezTo>
                  <a:pt x="0" y="300"/>
                  <a:pt x="0" y="300"/>
                  <a:pt x="0" y="300"/>
                </a:cubicBezTo>
                <a:cubicBezTo>
                  <a:pt x="0" y="333"/>
                  <a:pt x="27" y="360"/>
                  <a:pt x="60" y="360"/>
                </a:cubicBezTo>
                <a:cubicBezTo>
                  <a:pt x="300" y="360"/>
                  <a:pt x="300" y="360"/>
                  <a:pt x="300" y="360"/>
                </a:cubicBezTo>
                <a:cubicBezTo>
                  <a:pt x="333" y="360"/>
                  <a:pt x="360" y="333"/>
                  <a:pt x="360" y="300"/>
                </a:cubicBezTo>
                <a:cubicBezTo>
                  <a:pt x="360" y="267"/>
                  <a:pt x="333" y="240"/>
                  <a:pt x="300" y="24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82" name="Freeform 29"/>
          <p:cNvSpPr>
            <a:spLocks/>
          </p:cNvSpPr>
          <p:nvPr/>
        </p:nvSpPr>
        <p:spPr bwMode="auto">
          <a:xfrm flipH="1">
            <a:off x="6335523" y="976630"/>
            <a:ext cx="48107" cy="15564"/>
          </a:xfrm>
          <a:custGeom>
            <a:avLst/>
            <a:gdLst>
              <a:gd name="T0" fmla="*/ 300 w 360"/>
              <a:gd name="T1" fmla="*/ 0 h 120"/>
              <a:gd name="T2" fmla="*/ 60 w 360"/>
              <a:gd name="T3" fmla="*/ 0 h 120"/>
              <a:gd name="T4" fmla="*/ 0 w 360"/>
              <a:gd name="T5" fmla="*/ 60 h 120"/>
              <a:gd name="T6" fmla="*/ 60 w 360"/>
              <a:gd name="T7" fmla="*/ 120 h 120"/>
              <a:gd name="T8" fmla="*/ 300 w 360"/>
              <a:gd name="T9" fmla="*/ 120 h 120"/>
              <a:gd name="T10" fmla="*/ 360 w 360"/>
              <a:gd name="T11" fmla="*/ 60 h 120"/>
              <a:gd name="T12" fmla="*/ 300 w 360"/>
              <a:gd name="T13" fmla="*/ 0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60" h="120">
                <a:moveTo>
                  <a:pt x="300" y="0"/>
                </a:moveTo>
                <a:cubicBezTo>
                  <a:pt x="60" y="0"/>
                  <a:pt x="60" y="0"/>
                  <a:pt x="60" y="0"/>
                </a:cubicBezTo>
                <a:cubicBezTo>
                  <a:pt x="27" y="0"/>
                  <a:pt x="0" y="27"/>
                  <a:pt x="0" y="60"/>
                </a:cubicBezTo>
                <a:cubicBezTo>
                  <a:pt x="0" y="93"/>
                  <a:pt x="27" y="120"/>
                  <a:pt x="60" y="120"/>
                </a:cubicBezTo>
                <a:cubicBezTo>
                  <a:pt x="300" y="120"/>
                  <a:pt x="300" y="120"/>
                  <a:pt x="300" y="120"/>
                </a:cubicBezTo>
                <a:cubicBezTo>
                  <a:pt x="333" y="120"/>
                  <a:pt x="360" y="93"/>
                  <a:pt x="360" y="60"/>
                </a:cubicBezTo>
                <a:cubicBezTo>
                  <a:pt x="360" y="27"/>
                  <a:pt x="333" y="0"/>
                  <a:pt x="300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83" name="Freeform 29"/>
          <p:cNvSpPr>
            <a:spLocks/>
          </p:cNvSpPr>
          <p:nvPr/>
        </p:nvSpPr>
        <p:spPr bwMode="auto">
          <a:xfrm flipH="1">
            <a:off x="6335523" y="1029100"/>
            <a:ext cx="48107" cy="15564"/>
          </a:xfrm>
          <a:custGeom>
            <a:avLst/>
            <a:gdLst>
              <a:gd name="T0" fmla="*/ 300 w 360"/>
              <a:gd name="T1" fmla="*/ 0 h 120"/>
              <a:gd name="T2" fmla="*/ 60 w 360"/>
              <a:gd name="T3" fmla="*/ 0 h 120"/>
              <a:gd name="T4" fmla="*/ 0 w 360"/>
              <a:gd name="T5" fmla="*/ 60 h 120"/>
              <a:gd name="T6" fmla="*/ 60 w 360"/>
              <a:gd name="T7" fmla="*/ 120 h 120"/>
              <a:gd name="T8" fmla="*/ 300 w 360"/>
              <a:gd name="T9" fmla="*/ 120 h 120"/>
              <a:gd name="T10" fmla="*/ 360 w 360"/>
              <a:gd name="T11" fmla="*/ 60 h 120"/>
              <a:gd name="T12" fmla="*/ 300 w 360"/>
              <a:gd name="T13" fmla="*/ 0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60" h="120">
                <a:moveTo>
                  <a:pt x="300" y="0"/>
                </a:moveTo>
                <a:cubicBezTo>
                  <a:pt x="60" y="0"/>
                  <a:pt x="60" y="0"/>
                  <a:pt x="60" y="0"/>
                </a:cubicBezTo>
                <a:cubicBezTo>
                  <a:pt x="27" y="0"/>
                  <a:pt x="0" y="27"/>
                  <a:pt x="0" y="60"/>
                </a:cubicBezTo>
                <a:cubicBezTo>
                  <a:pt x="0" y="93"/>
                  <a:pt x="27" y="120"/>
                  <a:pt x="60" y="120"/>
                </a:cubicBezTo>
                <a:cubicBezTo>
                  <a:pt x="300" y="120"/>
                  <a:pt x="300" y="120"/>
                  <a:pt x="300" y="120"/>
                </a:cubicBezTo>
                <a:cubicBezTo>
                  <a:pt x="333" y="120"/>
                  <a:pt x="360" y="93"/>
                  <a:pt x="360" y="60"/>
                </a:cubicBezTo>
                <a:cubicBezTo>
                  <a:pt x="360" y="27"/>
                  <a:pt x="333" y="0"/>
                  <a:pt x="300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19" name="Freeform 30"/>
          <p:cNvSpPr>
            <a:spLocks noEditPoints="1"/>
          </p:cNvSpPr>
          <p:nvPr/>
        </p:nvSpPr>
        <p:spPr bwMode="auto">
          <a:xfrm flipH="1">
            <a:off x="3272838" y="721279"/>
            <a:ext cx="273077" cy="273078"/>
          </a:xfrm>
          <a:custGeom>
            <a:avLst/>
            <a:gdLst>
              <a:gd name="T0" fmla="*/ 1808 w 2048"/>
              <a:gd name="T1" fmla="*/ 240 h 2048"/>
              <a:gd name="T2" fmla="*/ 1628 w 2048"/>
              <a:gd name="T3" fmla="*/ 0 h 2048"/>
              <a:gd name="T4" fmla="*/ 1448 w 2048"/>
              <a:gd name="T5" fmla="*/ 240 h 2048"/>
              <a:gd name="T6" fmla="*/ 1208 w 2048"/>
              <a:gd name="T7" fmla="*/ 180 h 2048"/>
              <a:gd name="T8" fmla="*/ 848 w 2048"/>
              <a:gd name="T9" fmla="*/ 180 h 2048"/>
              <a:gd name="T10" fmla="*/ 600 w 2048"/>
              <a:gd name="T11" fmla="*/ 240 h 2048"/>
              <a:gd name="T12" fmla="*/ 420 w 2048"/>
              <a:gd name="T13" fmla="*/ 0 h 2048"/>
              <a:gd name="T14" fmla="*/ 240 w 2048"/>
              <a:gd name="T15" fmla="*/ 240 h 2048"/>
              <a:gd name="T16" fmla="*/ 0 w 2048"/>
              <a:gd name="T17" fmla="*/ 420 h 2048"/>
              <a:gd name="T18" fmla="*/ 180 w 2048"/>
              <a:gd name="T19" fmla="*/ 1928 h 2048"/>
              <a:gd name="T20" fmla="*/ 1508 w 2048"/>
              <a:gd name="T21" fmla="*/ 2048 h 2048"/>
              <a:gd name="T22" fmla="*/ 2048 w 2048"/>
              <a:gd name="T23" fmla="*/ 420 h 2048"/>
              <a:gd name="T24" fmla="*/ 1568 w 2048"/>
              <a:gd name="T25" fmla="*/ 180 h 2048"/>
              <a:gd name="T26" fmla="*/ 1688 w 2048"/>
              <a:gd name="T27" fmla="*/ 180 h 2048"/>
              <a:gd name="T28" fmla="*/ 1628 w 2048"/>
              <a:gd name="T29" fmla="*/ 480 h 2048"/>
              <a:gd name="T30" fmla="*/ 1568 w 2048"/>
              <a:gd name="T31" fmla="*/ 180 h 2048"/>
              <a:gd name="T32" fmla="*/ 968 w 2048"/>
              <a:gd name="T33" fmla="*/ 300 h 2048"/>
              <a:gd name="T34" fmla="*/ 968 w 2048"/>
              <a:gd name="T35" fmla="*/ 180 h 2048"/>
              <a:gd name="T36" fmla="*/ 1088 w 2048"/>
              <a:gd name="T37" fmla="*/ 180 h 2048"/>
              <a:gd name="T38" fmla="*/ 1028 w 2048"/>
              <a:gd name="T39" fmla="*/ 480 h 2048"/>
              <a:gd name="T40" fmla="*/ 968 w 2048"/>
              <a:gd name="T41" fmla="*/ 300 h 2048"/>
              <a:gd name="T42" fmla="*/ 420 w 2048"/>
              <a:gd name="T43" fmla="*/ 120 h 2048"/>
              <a:gd name="T44" fmla="*/ 480 w 2048"/>
              <a:gd name="T45" fmla="*/ 420 h 2048"/>
              <a:gd name="T46" fmla="*/ 360 w 2048"/>
              <a:gd name="T47" fmla="*/ 420 h 2048"/>
              <a:gd name="T48" fmla="*/ 1508 w 2048"/>
              <a:gd name="T49" fmla="*/ 1928 h 2048"/>
              <a:gd name="T50" fmla="*/ 1508 w 2048"/>
              <a:gd name="T51" fmla="*/ 1088 h 2048"/>
              <a:gd name="T52" fmla="*/ 1508 w 2048"/>
              <a:gd name="T53" fmla="*/ 1928 h 2048"/>
              <a:gd name="T54" fmla="*/ 1508 w 2048"/>
              <a:gd name="T55" fmla="*/ 968 h 2048"/>
              <a:gd name="T56" fmla="*/ 1148 w 2048"/>
              <a:gd name="T57" fmla="*/ 1088 h 2048"/>
              <a:gd name="T58" fmla="*/ 848 w 2048"/>
              <a:gd name="T59" fmla="*/ 1148 h 2048"/>
              <a:gd name="T60" fmla="*/ 1059 w 2048"/>
              <a:gd name="T61" fmla="*/ 1208 h 2048"/>
              <a:gd name="T62" fmla="*/ 908 w 2048"/>
              <a:gd name="T63" fmla="*/ 1448 h 2048"/>
              <a:gd name="T64" fmla="*/ 908 w 2048"/>
              <a:gd name="T65" fmla="*/ 1568 h 2048"/>
              <a:gd name="T66" fmla="*/ 1059 w 2048"/>
              <a:gd name="T67" fmla="*/ 1808 h 2048"/>
              <a:gd name="T68" fmla="*/ 120 w 2048"/>
              <a:gd name="T69" fmla="*/ 1748 h 2048"/>
              <a:gd name="T70" fmla="*/ 1928 w 2048"/>
              <a:gd name="T71" fmla="*/ 848 h 2048"/>
              <a:gd name="T72" fmla="*/ 1928 w 2048"/>
              <a:gd name="T73" fmla="*/ 728 h 2048"/>
              <a:gd name="T74" fmla="*/ 120 w 2048"/>
              <a:gd name="T75" fmla="*/ 420 h 2048"/>
              <a:gd name="T76" fmla="*/ 240 w 2048"/>
              <a:gd name="T77" fmla="*/ 360 h 2048"/>
              <a:gd name="T78" fmla="*/ 420 w 2048"/>
              <a:gd name="T79" fmla="*/ 600 h 2048"/>
              <a:gd name="T80" fmla="*/ 600 w 2048"/>
              <a:gd name="T81" fmla="*/ 360 h 2048"/>
              <a:gd name="T82" fmla="*/ 848 w 2048"/>
              <a:gd name="T83" fmla="*/ 420 h 2048"/>
              <a:gd name="T84" fmla="*/ 1208 w 2048"/>
              <a:gd name="T85" fmla="*/ 420 h 2048"/>
              <a:gd name="T86" fmla="*/ 1448 w 2048"/>
              <a:gd name="T87" fmla="*/ 360 h 2048"/>
              <a:gd name="T88" fmla="*/ 1628 w 2048"/>
              <a:gd name="T89" fmla="*/ 600 h 2048"/>
              <a:gd name="T90" fmla="*/ 1808 w 2048"/>
              <a:gd name="T91" fmla="*/ 360 h 2048"/>
              <a:gd name="T92" fmla="*/ 1928 w 2048"/>
              <a:gd name="T93" fmla="*/ 420 h 20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2048" h="2048">
                <a:moveTo>
                  <a:pt x="1868" y="240"/>
                </a:moveTo>
                <a:cubicBezTo>
                  <a:pt x="1808" y="240"/>
                  <a:pt x="1808" y="240"/>
                  <a:pt x="1808" y="240"/>
                </a:cubicBezTo>
                <a:cubicBezTo>
                  <a:pt x="1808" y="180"/>
                  <a:pt x="1808" y="180"/>
                  <a:pt x="1808" y="180"/>
                </a:cubicBezTo>
                <a:cubicBezTo>
                  <a:pt x="1808" y="81"/>
                  <a:pt x="1727" y="0"/>
                  <a:pt x="1628" y="0"/>
                </a:cubicBezTo>
                <a:cubicBezTo>
                  <a:pt x="1529" y="0"/>
                  <a:pt x="1448" y="81"/>
                  <a:pt x="1448" y="180"/>
                </a:cubicBezTo>
                <a:cubicBezTo>
                  <a:pt x="1448" y="240"/>
                  <a:pt x="1448" y="240"/>
                  <a:pt x="1448" y="240"/>
                </a:cubicBezTo>
                <a:cubicBezTo>
                  <a:pt x="1208" y="240"/>
                  <a:pt x="1208" y="240"/>
                  <a:pt x="1208" y="240"/>
                </a:cubicBezTo>
                <a:cubicBezTo>
                  <a:pt x="1208" y="180"/>
                  <a:pt x="1208" y="180"/>
                  <a:pt x="1208" y="180"/>
                </a:cubicBezTo>
                <a:cubicBezTo>
                  <a:pt x="1208" y="81"/>
                  <a:pt x="1127" y="0"/>
                  <a:pt x="1028" y="0"/>
                </a:cubicBezTo>
                <a:cubicBezTo>
                  <a:pt x="929" y="0"/>
                  <a:pt x="848" y="81"/>
                  <a:pt x="848" y="180"/>
                </a:cubicBezTo>
                <a:cubicBezTo>
                  <a:pt x="848" y="240"/>
                  <a:pt x="848" y="240"/>
                  <a:pt x="848" y="240"/>
                </a:cubicBezTo>
                <a:cubicBezTo>
                  <a:pt x="600" y="240"/>
                  <a:pt x="600" y="240"/>
                  <a:pt x="600" y="240"/>
                </a:cubicBezTo>
                <a:cubicBezTo>
                  <a:pt x="600" y="180"/>
                  <a:pt x="600" y="180"/>
                  <a:pt x="600" y="180"/>
                </a:cubicBezTo>
                <a:cubicBezTo>
                  <a:pt x="600" y="81"/>
                  <a:pt x="519" y="0"/>
                  <a:pt x="420" y="0"/>
                </a:cubicBezTo>
                <a:cubicBezTo>
                  <a:pt x="321" y="0"/>
                  <a:pt x="240" y="81"/>
                  <a:pt x="240" y="180"/>
                </a:cubicBezTo>
                <a:cubicBezTo>
                  <a:pt x="240" y="240"/>
                  <a:pt x="240" y="240"/>
                  <a:pt x="240" y="240"/>
                </a:cubicBezTo>
                <a:cubicBezTo>
                  <a:pt x="180" y="240"/>
                  <a:pt x="180" y="240"/>
                  <a:pt x="180" y="240"/>
                </a:cubicBezTo>
                <a:cubicBezTo>
                  <a:pt x="81" y="240"/>
                  <a:pt x="0" y="321"/>
                  <a:pt x="0" y="420"/>
                </a:cubicBezTo>
                <a:cubicBezTo>
                  <a:pt x="0" y="1748"/>
                  <a:pt x="0" y="1748"/>
                  <a:pt x="0" y="1748"/>
                </a:cubicBezTo>
                <a:cubicBezTo>
                  <a:pt x="0" y="1847"/>
                  <a:pt x="81" y="1928"/>
                  <a:pt x="180" y="1928"/>
                </a:cubicBezTo>
                <a:cubicBezTo>
                  <a:pt x="1169" y="1928"/>
                  <a:pt x="1169" y="1928"/>
                  <a:pt x="1169" y="1928"/>
                </a:cubicBezTo>
                <a:cubicBezTo>
                  <a:pt x="1262" y="2003"/>
                  <a:pt x="1380" y="2048"/>
                  <a:pt x="1508" y="2048"/>
                </a:cubicBezTo>
                <a:cubicBezTo>
                  <a:pt x="1806" y="2048"/>
                  <a:pt x="2048" y="1806"/>
                  <a:pt x="2048" y="1508"/>
                </a:cubicBezTo>
                <a:cubicBezTo>
                  <a:pt x="2048" y="420"/>
                  <a:pt x="2048" y="420"/>
                  <a:pt x="2048" y="420"/>
                </a:cubicBezTo>
                <a:cubicBezTo>
                  <a:pt x="2048" y="321"/>
                  <a:pt x="1967" y="240"/>
                  <a:pt x="1868" y="240"/>
                </a:cubicBezTo>
                <a:close/>
                <a:moveTo>
                  <a:pt x="1568" y="180"/>
                </a:moveTo>
                <a:cubicBezTo>
                  <a:pt x="1568" y="147"/>
                  <a:pt x="1595" y="120"/>
                  <a:pt x="1628" y="120"/>
                </a:cubicBezTo>
                <a:cubicBezTo>
                  <a:pt x="1661" y="120"/>
                  <a:pt x="1688" y="147"/>
                  <a:pt x="1688" y="180"/>
                </a:cubicBezTo>
                <a:cubicBezTo>
                  <a:pt x="1688" y="420"/>
                  <a:pt x="1688" y="420"/>
                  <a:pt x="1688" y="420"/>
                </a:cubicBezTo>
                <a:cubicBezTo>
                  <a:pt x="1688" y="453"/>
                  <a:pt x="1661" y="480"/>
                  <a:pt x="1628" y="480"/>
                </a:cubicBezTo>
                <a:cubicBezTo>
                  <a:pt x="1595" y="480"/>
                  <a:pt x="1568" y="453"/>
                  <a:pt x="1568" y="420"/>
                </a:cubicBezTo>
                <a:lnTo>
                  <a:pt x="1568" y="180"/>
                </a:lnTo>
                <a:close/>
                <a:moveTo>
                  <a:pt x="968" y="300"/>
                </a:moveTo>
                <a:cubicBezTo>
                  <a:pt x="968" y="300"/>
                  <a:pt x="968" y="300"/>
                  <a:pt x="968" y="300"/>
                </a:cubicBezTo>
                <a:cubicBezTo>
                  <a:pt x="968" y="300"/>
                  <a:pt x="968" y="300"/>
                  <a:pt x="968" y="300"/>
                </a:cubicBezTo>
                <a:cubicBezTo>
                  <a:pt x="968" y="180"/>
                  <a:pt x="968" y="180"/>
                  <a:pt x="968" y="180"/>
                </a:cubicBezTo>
                <a:cubicBezTo>
                  <a:pt x="968" y="147"/>
                  <a:pt x="995" y="120"/>
                  <a:pt x="1028" y="120"/>
                </a:cubicBezTo>
                <a:cubicBezTo>
                  <a:pt x="1061" y="120"/>
                  <a:pt x="1088" y="147"/>
                  <a:pt x="1088" y="180"/>
                </a:cubicBezTo>
                <a:cubicBezTo>
                  <a:pt x="1088" y="420"/>
                  <a:pt x="1088" y="420"/>
                  <a:pt x="1088" y="420"/>
                </a:cubicBezTo>
                <a:cubicBezTo>
                  <a:pt x="1088" y="453"/>
                  <a:pt x="1061" y="480"/>
                  <a:pt x="1028" y="480"/>
                </a:cubicBezTo>
                <a:cubicBezTo>
                  <a:pt x="995" y="480"/>
                  <a:pt x="968" y="453"/>
                  <a:pt x="968" y="420"/>
                </a:cubicBezTo>
                <a:lnTo>
                  <a:pt x="968" y="300"/>
                </a:lnTo>
                <a:close/>
                <a:moveTo>
                  <a:pt x="360" y="180"/>
                </a:moveTo>
                <a:cubicBezTo>
                  <a:pt x="360" y="147"/>
                  <a:pt x="387" y="120"/>
                  <a:pt x="420" y="120"/>
                </a:cubicBezTo>
                <a:cubicBezTo>
                  <a:pt x="453" y="120"/>
                  <a:pt x="480" y="147"/>
                  <a:pt x="480" y="180"/>
                </a:cubicBezTo>
                <a:cubicBezTo>
                  <a:pt x="480" y="420"/>
                  <a:pt x="480" y="420"/>
                  <a:pt x="480" y="420"/>
                </a:cubicBezTo>
                <a:cubicBezTo>
                  <a:pt x="480" y="453"/>
                  <a:pt x="453" y="480"/>
                  <a:pt x="420" y="480"/>
                </a:cubicBezTo>
                <a:cubicBezTo>
                  <a:pt x="387" y="480"/>
                  <a:pt x="360" y="453"/>
                  <a:pt x="360" y="420"/>
                </a:cubicBezTo>
                <a:lnTo>
                  <a:pt x="360" y="180"/>
                </a:lnTo>
                <a:close/>
                <a:moveTo>
                  <a:pt x="1508" y="1928"/>
                </a:moveTo>
                <a:cubicBezTo>
                  <a:pt x="1276" y="1928"/>
                  <a:pt x="1088" y="1740"/>
                  <a:pt x="1088" y="1508"/>
                </a:cubicBezTo>
                <a:cubicBezTo>
                  <a:pt x="1088" y="1276"/>
                  <a:pt x="1276" y="1088"/>
                  <a:pt x="1508" y="1088"/>
                </a:cubicBezTo>
                <a:cubicBezTo>
                  <a:pt x="1740" y="1088"/>
                  <a:pt x="1928" y="1276"/>
                  <a:pt x="1928" y="1508"/>
                </a:cubicBezTo>
                <a:cubicBezTo>
                  <a:pt x="1928" y="1740"/>
                  <a:pt x="1740" y="1928"/>
                  <a:pt x="1508" y="1928"/>
                </a:cubicBezTo>
                <a:close/>
                <a:moveTo>
                  <a:pt x="1928" y="1169"/>
                </a:moveTo>
                <a:cubicBezTo>
                  <a:pt x="1829" y="1046"/>
                  <a:pt x="1677" y="968"/>
                  <a:pt x="1508" y="968"/>
                </a:cubicBezTo>
                <a:cubicBezTo>
                  <a:pt x="1378" y="968"/>
                  <a:pt x="1259" y="1014"/>
                  <a:pt x="1166" y="1091"/>
                </a:cubicBezTo>
                <a:cubicBezTo>
                  <a:pt x="1160" y="1089"/>
                  <a:pt x="1154" y="1088"/>
                  <a:pt x="1148" y="1088"/>
                </a:cubicBezTo>
                <a:cubicBezTo>
                  <a:pt x="908" y="1088"/>
                  <a:pt x="908" y="1088"/>
                  <a:pt x="908" y="1088"/>
                </a:cubicBezTo>
                <a:cubicBezTo>
                  <a:pt x="875" y="1088"/>
                  <a:pt x="848" y="1115"/>
                  <a:pt x="848" y="1148"/>
                </a:cubicBezTo>
                <a:cubicBezTo>
                  <a:pt x="848" y="1181"/>
                  <a:pt x="875" y="1208"/>
                  <a:pt x="908" y="1208"/>
                </a:cubicBezTo>
                <a:cubicBezTo>
                  <a:pt x="1059" y="1208"/>
                  <a:pt x="1059" y="1208"/>
                  <a:pt x="1059" y="1208"/>
                </a:cubicBezTo>
                <a:cubicBezTo>
                  <a:pt x="1012" y="1278"/>
                  <a:pt x="981" y="1360"/>
                  <a:pt x="971" y="1448"/>
                </a:cubicBezTo>
                <a:cubicBezTo>
                  <a:pt x="908" y="1448"/>
                  <a:pt x="908" y="1448"/>
                  <a:pt x="908" y="1448"/>
                </a:cubicBezTo>
                <a:cubicBezTo>
                  <a:pt x="875" y="1448"/>
                  <a:pt x="848" y="1475"/>
                  <a:pt x="848" y="1508"/>
                </a:cubicBezTo>
                <a:cubicBezTo>
                  <a:pt x="848" y="1541"/>
                  <a:pt x="875" y="1568"/>
                  <a:pt x="908" y="1568"/>
                </a:cubicBezTo>
                <a:cubicBezTo>
                  <a:pt x="971" y="1568"/>
                  <a:pt x="971" y="1568"/>
                  <a:pt x="971" y="1568"/>
                </a:cubicBezTo>
                <a:cubicBezTo>
                  <a:pt x="981" y="1656"/>
                  <a:pt x="1012" y="1738"/>
                  <a:pt x="1059" y="1808"/>
                </a:cubicBezTo>
                <a:cubicBezTo>
                  <a:pt x="180" y="1808"/>
                  <a:pt x="180" y="1808"/>
                  <a:pt x="180" y="1808"/>
                </a:cubicBezTo>
                <a:cubicBezTo>
                  <a:pt x="147" y="1808"/>
                  <a:pt x="120" y="1781"/>
                  <a:pt x="120" y="1748"/>
                </a:cubicBezTo>
                <a:cubicBezTo>
                  <a:pt x="120" y="848"/>
                  <a:pt x="120" y="848"/>
                  <a:pt x="120" y="848"/>
                </a:cubicBezTo>
                <a:cubicBezTo>
                  <a:pt x="1928" y="848"/>
                  <a:pt x="1928" y="848"/>
                  <a:pt x="1928" y="848"/>
                </a:cubicBezTo>
                <a:lnTo>
                  <a:pt x="1928" y="1169"/>
                </a:lnTo>
                <a:close/>
                <a:moveTo>
                  <a:pt x="1928" y="728"/>
                </a:moveTo>
                <a:cubicBezTo>
                  <a:pt x="120" y="728"/>
                  <a:pt x="120" y="728"/>
                  <a:pt x="120" y="728"/>
                </a:cubicBezTo>
                <a:cubicBezTo>
                  <a:pt x="120" y="420"/>
                  <a:pt x="120" y="420"/>
                  <a:pt x="120" y="420"/>
                </a:cubicBezTo>
                <a:cubicBezTo>
                  <a:pt x="120" y="387"/>
                  <a:pt x="147" y="360"/>
                  <a:pt x="180" y="360"/>
                </a:cubicBezTo>
                <a:cubicBezTo>
                  <a:pt x="240" y="360"/>
                  <a:pt x="240" y="360"/>
                  <a:pt x="240" y="360"/>
                </a:cubicBezTo>
                <a:cubicBezTo>
                  <a:pt x="240" y="420"/>
                  <a:pt x="240" y="420"/>
                  <a:pt x="240" y="420"/>
                </a:cubicBezTo>
                <a:cubicBezTo>
                  <a:pt x="240" y="519"/>
                  <a:pt x="321" y="600"/>
                  <a:pt x="420" y="600"/>
                </a:cubicBezTo>
                <a:cubicBezTo>
                  <a:pt x="519" y="600"/>
                  <a:pt x="600" y="519"/>
                  <a:pt x="600" y="420"/>
                </a:cubicBezTo>
                <a:cubicBezTo>
                  <a:pt x="600" y="360"/>
                  <a:pt x="600" y="360"/>
                  <a:pt x="600" y="360"/>
                </a:cubicBezTo>
                <a:cubicBezTo>
                  <a:pt x="848" y="360"/>
                  <a:pt x="848" y="360"/>
                  <a:pt x="848" y="360"/>
                </a:cubicBezTo>
                <a:cubicBezTo>
                  <a:pt x="848" y="420"/>
                  <a:pt x="848" y="420"/>
                  <a:pt x="848" y="420"/>
                </a:cubicBezTo>
                <a:cubicBezTo>
                  <a:pt x="848" y="519"/>
                  <a:pt x="929" y="600"/>
                  <a:pt x="1028" y="600"/>
                </a:cubicBezTo>
                <a:cubicBezTo>
                  <a:pt x="1127" y="600"/>
                  <a:pt x="1208" y="519"/>
                  <a:pt x="1208" y="420"/>
                </a:cubicBezTo>
                <a:cubicBezTo>
                  <a:pt x="1208" y="360"/>
                  <a:pt x="1208" y="360"/>
                  <a:pt x="1208" y="360"/>
                </a:cubicBezTo>
                <a:cubicBezTo>
                  <a:pt x="1448" y="360"/>
                  <a:pt x="1448" y="360"/>
                  <a:pt x="1448" y="360"/>
                </a:cubicBezTo>
                <a:cubicBezTo>
                  <a:pt x="1448" y="420"/>
                  <a:pt x="1448" y="420"/>
                  <a:pt x="1448" y="420"/>
                </a:cubicBezTo>
                <a:cubicBezTo>
                  <a:pt x="1448" y="519"/>
                  <a:pt x="1529" y="600"/>
                  <a:pt x="1628" y="600"/>
                </a:cubicBezTo>
                <a:cubicBezTo>
                  <a:pt x="1727" y="600"/>
                  <a:pt x="1808" y="519"/>
                  <a:pt x="1808" y="420"/>
                </a:cubicBezTo>
                <a:cubicBezTo>
                  <a:pt x="1808" y="360"/>
                  <a:pt x="1808" y="360"/>
                  <a:pt x="1808" y="360"/>
                </a:cubicBezTo>
                <a:cubicBezTo>
                  <a:pt x="1868" y="360"/>
                  <a:pt x="1868" y="360"/>
                  <a:pt x="1868" y="360"/>
                </a:cubicBezTo>
                <a:cubicBezTo>
                  <a:pt x="1901" y="360"/>
                  <a:pt x="1928" y="387"/>
                  <a:pt x="1928" y="420"/>
                </a:cubicBezTo>
                <a:lnTo>
                  <a:pt x="1928" y="728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20" name="Freeform 27"/>
          <p:cNvSpPr>
            <a:spLocks/>
          </p:cNvSpPr>
          <p:nvPr/>
        </p:nvSpPr>
        <p:spPr bwMode="auto">
          <a:xfrm flipH="1">
            <a:off x="3311880" y="893697"/>
            <a:ext cx="48107" cy="48107"/>
          </a:xfrm>
          <a:custGeom>
            <a:avLst/>
            <a:gdLst>
              <a:gd name="T0" fmla="*/ 300 w 360"/>
              <a:gd name="T1" fmla="*/ 240 h 360"/>
              <a:gd name="T2" fmla="*/ 120 w 360"/>
              <a:gd name="T3" fmla="*/ 240 h 360"/>
              <a:gd name="T4" fmla="*/ 120 w 360"/>
              <a:gd name="T5" fmla="*/ 60 h 360"/>
              <a:gd name="T6" fmla="*/ 60 w 360"/>
              <a:gd name="T7" fmla="*/ 0 h 360"/>
              <a:gd name="T8" fmla="*/ 0 w 360"/>
              <a:gd name="T9" fmla="*/ 60 h 360"/>
              <a:gd name="T10" fmla="*/ 0 w 360"/>
              <a:gd name="T11" fmla="*/ 300 h 360"/>
              <a:gd name="T12" fmla="*/ 60 w 360"/>
              <a:gd name="T13" fmla="*/ 360 h 360"/>
              <a:gd name="T14" fmla="*/ 300 w 360"/>
              <a:gd name="T15" fmla="*/ 360 h 360"/>
              <a:gd name="T16" fmla="*/ 360 w 360"/>
              <a:gd name="T17" fmla="*/ 300 h 360"/>
              <a:gd name="T18" fmla="*/ 300 w 360"/>
              <a:gd name="T19" fmla="*/ 240 h 3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60" h="360">
                <a:moveTo>
                  <a:pt x="300" y="240"/>
                </a:moveTo>
                <a:cubicBezTo>
                  <a:pt x="120" y="240"/>
                  <a:pt x="120" y="240"/>
                  <a:pt x="120" y="240"/>
                </a:cubicBezTo>
                <a:cubicBezTo>
                  <a:pt x="120" y="60"/>
                  <a:pt x="120" y="60"/>
                  <a:pt x="120" y="60"/>
                </a:cubicBezTo>
                <a:cubicBezTo>
                  <a:pt x="120" y="27"/>
                  <a:pt x="93" y="0"/>
                  <a:pt x="60" y="0"/>
                </a:cubicBezTo>
                <a:cubicBezTo>
                  <a:pt x="27" y="0"/>
                  <a:pt x="0" y="27"/>
                  <a:pt x="0" y="60"/>
                </a:cubicBezTo>
                <a:cubicBezTo>
                  <a:pt x="0" y="300"/>
                  <a:pt x="0" y="300"/>
                  <a:pt x="0" y="300"/>
                </a:cubicBezTo>
                <a:cubicBezTo>
                  <a:pt x="0" y="333"/>
                  <a:pt x="27" y="360"/>
                  <a:pt x="60" y="360"/>
                </a:cubicBezTo>
                <a:cubicBezTo>
                  <a:pt x="300" y="360"/>
                  <a:pt x="300" y="360"/>
                  <a:pt x="300" y="360"/>
                </a:cubicBezTo>
                <a:cubicBezTo>
                  <a:pt x="333" y="360"/>
                  <a:pt x="360" y="333"/>
                  <a:pt x="360" y="300"/>
                </a:cubicBezTo>
                <a:cubicBezTo>
                  <a:pt x="360" y="267"/>
                  <a:pt x="333" y="240"/>
                  <a:pt x="300" y="24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21" name="Freeform 29"/>
          <p:cNvSpPr>
            <a:spLocks/>
          </p:cNvSpPr>
          <p:nvPr/>
        </p:nvSpPr>
        <p:spPr bwMode="auto">
          <a:xfrm flipH="1">
            <a:off x="3456526" y="865280"/>
            <a:ext cx="48107" cy="15564"/>
          </a:xfrm>
          <a:custGeom>
            <a:avLst/>
            <a:gdLst>
              <a:gd name="T0" fmla="*/ 300 w 360"/>
              <a:gd name="T1" fmla="*/ 0 h 120"/>
              <a:gd name="T2" fmla="*/ 60 w 360"/>
              <a:gd name="T3" fmla="*/ 0 h 120"/>
              <a:gd name="T4" fmla="*/ 0 w 360"/>
              <a:gd name="T5" fmla="*/ 60 h 120"/>
              <a:gd name="T6" fmla="*/ 60 w 360"/>
              <a:gd name="T7" fmla="*/ 120 h 120"/>
              <a:gd name="T8" fmla="*/ 300 w 360"/>
              <a:gd name="T9" fmla="*/ 120 h 120"/>
              <a:gd name="T10" fmla="*/ 360 w 360"/>
              <a:gd name="T11" fmla="*/ 60 h 120"/>
              <a:gd name="T12" fmla="*/ 300 w 360"/>
              <a:gd name="T13" fmla="*/ 0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60" h="120">
                <a:moveTo>
                  <a:pt x="300" y="0"/>
                </a:moveTo>
                <a:cubicBezTo>
                  <a:pt x="60" y="0"/>
                  <a:pt x="60" y="0"/>
                  <a:pt x="60" y="0"/>
                </a:cubicBezTo>
                <a:cubicBezTo>
                  <a:pt x="27" y="0"/>
                  <a:pt x="0" y="27"/>
                  <a:pt x="0" y="60"/>
                </a:cubicBezTo>
                <a:cubicBezTo>
                  <a:pt x="0" y="93"/>
                  <a:pt x="27" y="120"/>
                  <a:pt x="60" y="120"/>
                </a:cubicBezTo>
                <a:cubicBezTo>
                  <a:pt x="300" y="120"/>
                  <a:pt x="300" y="120"/>
                  <a:pt x="300" y="120"/>
                </a:cubicBezTo>
                <a:cubicBezTo>
                  <a:pt x="333" y="120"/>
                  <a:pt x="360" y="93"/>
                  <a:pt x="360" y="60"/>
                </a:cubicBezTo>
                <a:cubicBezTo>
                  <a:pt x="360" y="27"/>
                  <a:pt x="333" y="0"/>
                  <a:pt x="300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22" name="Freeform 29"/>
          <p:cNvSpPr>
            <a:spLocks/>
          </p:cNvSpPr>
          <p:nvPr/>
        </p:nvSpPr>
        <p:spPr bwMode="auto">
          <a:xfrm flipH="1">
            <a:off x="3456526" y="917750"/>
            <a:ext cx="48107" cy="15564"/>
          </a:xfrm>
          <a:custGeom>
            <a:avLst/>
            <a:gdLst>
              <a:gd name="T0" fmla="*/ 300 w 360"/>
              <a:gd name="T1" fmla="*/ 0 h 120"/>
              <a:gd name="T2" fmla="*/ 60 w 360"/>
              <a:gd name="T3" fmla="*/ 0 h 120"/>
              <a:gd name="T4" fmla="*/ 0 w 360"/>
              <a:gd name="T5" fmla="*/ 60 h 120"/>
              <a:gd name="T6" fmla="*/ 60 w 360"/>
              <a:gd name="T7" fmla="*/ 120 h 120"/>
              <a:gd name="T8" fmla="*/ 300 w 360"/>
              <a:gd name="T9" fmla="*/ 120 h 120"/>
              <a:gd name="T10" fmla="*/ 360 w 360"/>
              <a:gd name="T11" fmla="*/ 60 h 120"/>
              <a:gd name="T12" fmla="*/ 300 w 360"/>
              <a:gd name="T13" fmla="*/ 0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60" h="120">
                <a:moveTo>
                  <a:pt x="300" y="0"/>
                </a:moveTo>
                <a:cubicBezTo>
                  <a:pt x="60" y="0"/>
                  <a:pt x="60" y="0"/>
                  <a:pt x="60" y="0"/>
                </a:cubicBezTo>
                <a:cubicBezTo>
                  <a:pt x="27" y="0"/>
                  <a:pt x="0" y="27"/>
                  <a:pt x="0" y="60"/>
                </a:cubicBezTo>
                <a:cubicBezTo>
                  <a:pt x="0" y="93"/>
                  <a:pt x="27" y="120"/>
                  <a:pt x="60" y="120"/>
                </a:cubicBezTo>
                <a:cubicBezTo>
                  <a:pt x="300" y="120"/>
                  <a:pt x="300" y="120"/>
                  <a:pt x="300" y="120"/>
                </a:cubicBezTo>
                <a:cubicBezTo>
                  <a:pt x="333" y="120"/>
                  <a:pt x="360" y="93"/>
                  <a:pt x="360" y="60"/>
                </a:cubicBezTo>
                <a:cubicBezTo>
                  <a:pt x="360" y="27"/>
                  <a:pt x="333" y="0"/>
                  <a:pt x="300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27" name="Freeform 30"/>
          <p:cNvSpPr>
            <a:spLocks noEditPoints="1"/>
          </p:cNvSpPr>
          <p:nvPr/>
        </p:nvSpPr>
        <p:spPr bwMode="auto">
          <a:xfrm flipH="1">
            <a:off x="6151835" y="2648328"/>
            <a:ext cx="273077" cy="273078"/>
          </a:xfrm>
          <a:custGeom>
            <a:avLst/>
            <a:gdLst>
              <a:gd name="T0" fmla="*/ 1808 w 2048"/>
              <a:gd name="T1" fmla="*/ 240 h 2048"/>
              <a:gd name="T2" fmla="*/ 1628 w 2048"/>
              <a:gd name="T3" fmla="*/ 0 h 2048"/>
              <a:gd name="T4" fmla="*/ 1448 w 2048"/>
              <a:gd name="T5" fmla="*/ 240 h 2048"/>
              <a:gd name="T6" fmla="*/ 1208 w 2048"/>
              <a:gd name="T7" fmla="*/ 180 h 2048"/>
              <a:gd name="T8" fmla="*/ 848 w 2048"/>
              <a:gd name="T9" fmla="*/ 180 h 2048"/>
              <a:gd name="T10" fmla="*/ 600 w 2048"/>
              <a:gd name="T11" fmla="*/ 240 h 2048"/>
              <a:gd name="T12" fmla="*/ 420 w 2048"/>
              <a:gd name="T13" fmla="*/ 0 h 2048"/>
              <a:gd name="T14" fmla="*/ 240 w 2048"/>
              <a:gd name="T15" fmla="*/ 240 h 2048"/>
              <a:gd name="T16" fmla="*/ 0 w 2048"/>
              <a:gd name="T17" fmla="*/ 420 h 2048"/>
              <a:gd name="T18" fmla="*/ 180 w 2048"/>
              <a:gd name="T19" fmla="*/ 1928 h 2048"/>
              <a:gd name="T20" fmla="*/ 1508 w 2048"/>
              <a:gd name="T21" fmla="*/ 2048 h 2048"/>
              <a:gd name="T22" fmla="*/ 2048 w 2048"/>
              <a:gd name="T23" fmla="*/ 420 h 2048"/>
              <a:gd name="T24" fmla="*/ 1568 w 2048"/>
              <a:gd name="T25" fmla="*/ 180 h 2048"/>
              <a:gd name="T26" fmla="*/ 1688 w 2048"/>
              <a:gd name="T27" fmla="*/ 180 h 2048"/>
              <a:gd name="T28" fmla="*/ 1628 w 2048"/>
              <a:gd name="T29" fmla="*/ 480 h 2048"/>
              <a:gd name="T30" fmla="*/ 1568 w 2048"/>
              <a:gd name="T31" fmla="*/ 180 h 2048"/>
              <a:gd name="T32" fmla="*/ 968 w 2048"/>
              <a:gd name="T33" fmla="*/ 300 h 2048"/>
              <a:gd name="T34" fmla="*/ 968 w 2048"/>
              <a:gd name="T35" fmla="*/ 180 h 2048"/>
              <a:gd name="T36" fmla="*/ 1088 w 2048"/>
              <a:gd name="T37" fmla="*/ 180 h 2048"/>
              <a:gd name="T38" fmla="*/ 1028 w 2048"/>
              <a:gd name="T39" fmla="*/ 480 h 2048"/>
              <a:gd name="T40" fmla="*/ 968 w 2048"/>
              <a:gd name="T41" fmla="*/ 300 h 2048"/>
              <a:gd name="T42" fmla="*/ 420 w 2048"/>
              <a:gd name="T43" fmla="*/ 120 h 2048"/>
              <a:gd name="T44" fmla="*/ 480 w 2048"/>
              <a:gd name="T45" fmla="*/ 420 h 2048"/>
              <a:gd name="T46" fmla="*/ 360 w 2048"/>
              <a:gd name="T47" fmla="*/ 420 h 2048"/>
              <a:gd name="T48" fmla="*/ 1508 w 2048"/>
              <a:gd name="T49" fmla="*/ 1928 h 2048"/>
              <a:gd name="T50" fmla="*/ 1508 w 2048"/>
              <a:gd name="T51" fmla="*/ 1088 h 2048"/>
              <a:gd name="T52" fmla="*/ 1508 w 2048"/>
              <a:gd name="T53" fmla="*/ 1928 h 2048"/>
              <a:gd name="T54" fmla="*/ 1508 w 2048"/>
              <a:gd name="T55" fmla="*/ 968 h 2048"/>
              <a:gd name="T56" fmla="*/ 1148 w 2048"/>
              <a:gd name="T57" fmla="*/ 1088 h 2048"/>
              <a:gd name="T58" fmla="*/ 848 w 2048"/>
              <a:gd name="T59" fmla="*/ 1148 h 2048"/>
              <a:gd name="T60" fmla="*/ 1059 w 2048"/>
              <a:gd name="T61" fmla="*/ 1208 h 2048"/>
              <a:gd name="T62" fmla="*/ 908 w 2048"/>
              <a:gd name="T63" fmla="*/ 1448 h 2048"/>
              <a:gd name="T64" fmla="*/ 908 w 2048"/>
              <a:gd name="T65" fmla="*/ 1568 h 2048"/>
              <a:gd name="T66" fmla="*/ 1059 w 2048"/>
              <a:gd name="T67" fmla="*/ 1808 h 2048"/>
              <a:gd name="T68" fmla="*/ 120 w 2048"/>
              <a:gd name="T69" fmla="*/ 1748 h 2048"/>
              <a:gd name="T70" fmla="*/ 1928 w 2048"/>
              <a:gd name="T71" fmla="*/ 848 h 2048"/>
              <a:gd name="T72" fmla="*/ 1928 w 2048"/>
              <a:gd name="T73" fmla="*/ 728 h 2048"/>
              <a:gd name="T74" fmla="*/ 120 w 2048"/>
              <a:gd name="T75" fmla="*/ 420 h 2048"/>
              <a:gd name="T76" fmla="*/ 240 w 2048"/>
              <a:gd name="T77" fmla="*/ 360 h 2048"/>
              <a:gd name="T78" fmla="*/ 420 w 2048"/>
              <a:gd name="T79" fmla="*/ 600 h 2048"/>
              <a:gd name="T80" fmla="*/ 600 w 2048"/>
              <a:gd name="T81" fmla="*/ 360 h 2048"/>
              <a:gd name="T82" fmla="*/ 848 w 2048"/>
              <a:gd name="T83" fmla="*/ 420 h 2048"/>
              <a:gd name="T84" fmla="*/ 1208 w 2048"/>
              <a:gd name="T85" fmla="*/ 420 h 2048"/>
              <a:gd name="T86" fmla="*/ 1448 w 2048"/>
              <a:gd name="T87" fmla="*/ 360 h 2048"/>
              <a:gd name="T88" fmla="*/ 1628 w 2048"/>
              <a:gd name="T89" fmla="*/ 600 h 2048"/>
              <a:gd name="T90" fmla="*/ 1808 w 2048"/>
              <a:gd name="T91" fmla="*/ 360 h 2048"/>
              <a:gd name="T92" fmla="*/ 1928 w 2048"/>
              <a:gd name="T93" fmla="*/ 420 h 20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2048" h="2048">
                <a:moveTo>
                  <a:pt x="1868" y="240"/>
                </a:moveTo>
                <a:cubicBezTo>
                  <a:pt x="1808" y="240"/>
                  <a:pt x="1808" y="240"/>
                  <a:pt x="1808" y="240"/>
                </a:cubicBezTo>
                <a:cubicBezTo>
                  <a:pt x="1808" y="180"/>
                  <a:pt x="1808" y="180"/>
                  <a:pt x="1808" y="180"/>
                </a:cubicBezTo>
                <a:cubicBezTo>
                  <a:pt x="1808" y="81"/>
                  <a:pt x="1727" y="0"/>
                  <a:pt x="1628" y="0"/>
                </a:cubicBezTo>
                <a:cubicBezTo>
                  <a:pt x="1529" y="0"/>
                  <a:pt x="1448" y="81"/>
                  <a:pt x="1448" y="180"/>
                </a:cubicBezTo>
                <a:cubicBezTo>
                  <a:pt x="1448" y="240"/>
                  <a:pt x="1448" y="240"/>
                  <a:pt x="1448" y="240"/>
                </a:cubicBezTo>
                <a:cubicBezTo>
                  <a:pt x="1208" y="240"/>
                  <a:pt x="1208" y="240"/>
                  <a:pt x="1208" y="240"/>
                </a:cubicBezTo>
                <a:cubicBezTo>
                  <a:pt x="1208" y="180"/>
                  <a:pt x="1208" y="180"/>
                  <a:pt x="1208" y="180"/>
                </a:cubicBezTo>
                <a:cubicBezTo>
                  <a:pt x="1208" y="81"/>
                  <a:pt x="1127" y="0"/>
                  <a:pt x="1028" y="0"/>
                </a:cubicBezTo>
                <a:cubicBezTo>
                  <a:pt x="929" y="0"/>
                  <a:pt x="848" y="81"/>
                  <a:pt x="848" y="180"/>
                </a:cubicBezTo>
                <a:cubicBezTo>
                  <a:pt x="848" y="240"/>
                  <a:pt x="848" y="240"/>
                  <a:pt x="848" y="240"/>
                </a:cubicBezTo>
                <a:cubicBezTo>
                  <a:pt x="600" y="240"/>
                  <a:pt x="600" y="240"/>
                  <a:pt x="600" y="240"/>
                </a:cubicBezTo>
                <a:cubicBezTo>
                  <a:pt x="600" y="180"/>
                  <a:pt x="600" y="180"/>
                  <a:pt x="600" y="180"/>
                </a:cubicBezTo>
                <a:cubicBezTo>
                  <a:pt x="600" y="81"/>
                  <a:pt x="519" y="0"/>
                  <a:pt x="420" y="0"/>
                </a:cubicBezTo>
                <a:cubicBezTo>
                  <a:pt x="321" y="0"/>
                  <a:pt x="240" y="81"/>
                  <a:pt x="240" y="180"/>
                </a:cubicBezTo>
                <a:cubicBezTo>
                  <a:pt x="240" y="240"/>
                  <a:pt x="240" y="240"/>
                  <a:pt x="240" y="240"/>
                </a:cubicBezTo>
                <a:cubicBezTo>
                  <a:pt x="180" y="240"/>
                  <a:pt x="180" y="240"/>
                  <a:pt x="180" y="240"/>
                </a:cubicBezTo>
                <a:cubicBezTo>
                  <a:pt x="81" y="240"/>
                  <a:pt x="0" y="321"/>
                  <a:pt x="0" y="420"/>
                </a:cubicBezTo>
                <a:cubicBezTo>
                  <a:pt x="0" y="1748"/>
                  <a:pt x="0" y="1748"/>
                  <a:pt x="0" y="1748"/>
                </a:cubicBezTo>
                <a:cubicBezTo>
                  <a:pt x="0" y="1847"/>
                  <a:pt x="81" y="1928"/>
                  <a:pt x="180" y="1928"/>
                </a:cubicBezTo>
                <a:cubicBezTo>
                  <a:pt x="1169" y="1928"/>
                  <a:pt x="1169" y="1928"/>
                  <a:pt x="1169" y="1928"/>
                </a:cubicBezTo>
                <a:cubicBezTo>
                  <a:pt x="1262" y="2003"/>
                  <a:pt x="1380" y="2048"/>
                  <a:pt x="1508" y="2048"/>
                </a:cubicBezTo>
                <a:cubicBezTo>
                  <a:pt x="1806" y="2048"/>
                  <a:pt x="2048" y="1806"/>
                  <a:pt x="2048" y="1508"/>
                </a:cubicBezTo>
                <a:cubicBezTo>
                  <a:pt x="2048" y="420"/>
                  <a:pt x="2048" y="420"/>
                  <a:pt x="2048" y="420"/>
                </a:cubicBezTo>
                <a:cubicBezTo>
                  <a:pt x="2048" y="321"/>
                  <a:pt x="1967" y="240"/>
                  <a:pt x="1868" y="240"/>
                </a:cubicBezTo>
                <a:close/>
                <a:moveTo>
                  <a:pt x="1568" y="180"/>
                </a:moveTo>
                <a:cubicBezTo>
                  <a:pt x="1568" y="147"/>
                  <a:pt x="1595" y="120"/>
                  <a:pt x="1628" y="120"/>
                </a:cubicBezTo>
                <a:cubicBezTo>
                  <a:pt x="1661" y="120"/>
                  <a:pt x="1688" y="147"/>
                  <a:pt x="1688" y="180"/>
                </a:cubicBezTo>
                <a:cubicBezTo>
                  <a:pt x="1688" y="420"/>
                  <a:pt x="1688" y="420"/>
                  <a:pt x="1688" y="420"/>
                </a:cubicBezTo>
                <a:cubicBezTo>
                  <a:pt x="1688" y="453"/>
                  <a:pt x="1661" y="480"/>
                  <a:pt x="1628" y="480"/>
                </a:cubicBezTo>
                <a:cubicBezTo>
                  <a:pt x="1595" y="480"/>
                  <a:pt x="1568" y="453"/>
                  <a:pt x="1568" y="420"/>
                </a:cubicBezTo>
                <a:lnTo>
                  <a:pt x="1568" y="180"/>
                </a:lnTo>
                <a:close/>
                <a:moveTo>
                  <a:pt x="968" y="300"/>
                </a:moveTo>
                <a:cubicBezTo>
                  <a:pt x="968" y="300"/>
                  <a:pt x="968" y="300"/>
                  <a:pt x="968" y="300"/>
                </a:cubicBezTo>
                <a:cubicBezTo>
                  <a:pt x="968" y="300"/>
                  <a:pt x="968" y="300"/>
                  <a:pt x="968" y="300"/>
                </a:cubicBezTo>
                <a:cubicBezTo>
                  <a:pt x="968" y="180"/>
                  <a:pt x="968" y="180"/>
                  <a:pt x="968" y="180"/>
                </a:cubicBezTo>
                <a:cubicBezTo>
                  <a:pt x="968" y="147"/>
                  <a:pt x="995" y="120"/>
                  <a:pt x="1028" y="120"/>
                </a:cubicBezTo>
                <a:cubicBezTo>
                  <a:pt x="1061" y="120"/>
                  <a:pt x="1088" y="147"/>
                  <a:pt x="1088" y="180"/>
                </a:cubicBezTo>
                <a:cubicBezTo>
                  <a:pt x="1088" y="420"/>
                  <a:pt x="1088" y="420"/>
                  <a:pt x="1088" y="420"/>
                </a:cubicBezTo>
                <a:cubicBezTo>
                  <a:pt x="1088" y="453"/>
                  <a:pt x="1061" y="480"/>
                  <a:pt x="1028" y="480"/>
                </a:cubicBezTo>
                <a:cubicBezTo>
                  <a:pt x="995" y="480"/>
                  <a:pt x="968" y="453"/>
                  <a:pt x="968" y="420"/>
                </a:cubicBezTo>
                <a:lnTo>
                  <a:pt x="968" y="300"/>
                </a:lnTo>
                <a:close/>
                <a:moveTo>
                  <a:pt x="360" y="180"/>
                </a:moveTo>
                <a:cubicBezTo>
                  <a:pt x="360" y="147"/>
                  <a:pt x="387" y="120"/>
                  <a:pt x="420" y="120"/>
                </a:cubicBezTo>
                <a:cubicBezTo>
                  <a:pt x="453" y="120"/>
                  <a:pt x="480" y="147"/>
                  <a:pt x="480" y="180"/>
                </a:cubicBezTo>
                <a:cubicBezTo>
                  <a:pt x="480" y="420"/>
                  <a:pt x="480" y="420"/>
                  <a:pt x="480" y="420"/>
                </a:cubicBezTo>
                <a:cubicBezTo>
                  <a:pt x="480" y="453"/>
                  <a:pt x="453" y="480"/>
                  <a:pt x="420" y="480"/>
                </a:cubicBezTo>
                <a:cubicBezTo>
                  <a:pt x="387" y="480"/>
                  <a:pt x="360" y="453"/>
                  <a:pt x="360" y="420"/>
                </a:cubicBezTo>
                <a:lnTo>
                  <a:pt x="360" y="180"/>
                </a:lnTo>
                <a:close/>
                <a:moveTo>
                  <a:pt x="1508" y="1928"/>
                </a:moveTo>
                <a:cubicBezTo>
                  <a:pt x="1276" y="1928"/>
                  <a:pt x="1088" y="1740"/>
                  <a:pt x="1088" y="1508"/>
                </a:cubicBezTo>
                <a:cubicBezTo>
                  <a:pt x="1088" y="1276"/>
                  <a:pt x="1276" y="1088"/>
                  <a:pt x="1508" y="1088"/>
                </a:cubicBezTo>
                <a:cubicBezTo>
                  <a:pt x="1740" y="1088"/>
                  <a:pt x="1928" y="1276"/>
                  <a:pt x="1928" y="1508"/>
                </a:cubicBezTo>
                <a:cubicBezTo>
                  <a:pt x="1928" y="1740"/>
                  <a:pt x="1740" y="1928"/>
                  <a:pt x="1508" y="1928"/>
                </a:cubicBezTo>
                <a:close/>
                <a:moveTo>
                  <a:pt x="1928" y="1169"/>
                </a:moveTo>
                <a:cubicBezTo>
                  <a:pt x="1829" y="1046"/>
                  <a:pt x="1677" y="968"/>
                  <a:pt x="1508" y="968"/>
                </a:cubicBezTo>
                <a:cubicBezTo>
                  <a:pt x="1378" y="968"/>
                  <a:pt x="1259" y="1014"/>
                  <a:pt x="1166" y="1091"/>
                </a:cubicBezTo>
                <a:cubicBezTo>
                  <a:pt x="1160" y="1089"/>
                  <a:pt x="1154" y="1088"/>
                  <a:pt x="1148" y="1088"/>
                </a:cubicBezTo>
                <a:cubicBezTo>
                  <a:pt x="908" y="1088"/>
                  <a:pt x="908" y="1088"/>
                  <a:pt x="908" y="1088"/>
                </a:cubicBezTo>
                <a:cubicBezTo>
                  <a:pt x="875" y="1088"/>
                  <a:pt x="848" y="1115"/>
                  <a:pt x="848" y="1148"/>
                </a:cubicBezTo>
                <a:cubicBezTo>
                  <a:pt x="848" y="1181"/>
                  <a:pt x="875" y="1208"/>
                  <a:pt x="908" y="1208"/>
                </a:cubicBezTo>
                <a:cubicBezTo>
                  <a:pt x="1059" y="1208"/>
                  <a:pt x="1059" y="1208"/>
                  <a:pt x="1059" y="1208"/>
                </a:cubicBezTo>
                <a:cubicBezTo>
                  <a:pt x="1012" y="1278"/>
                  <a:pt x="981" y="1360"/>
                  <a:pt x="971" y="1448"/>
                </a:cubicBezTo>
                <a:cubicBezTo>
                  <a:pt x="908" y="1448"/>
                  <a:pt x="908" y="1448"/>
                  <a:pt x="908" y="1448"/>
                </a:cubicBezTo>
                <a:cubicBezTo>
                  <a:pt x="875" y="1448"/>
                  <a:pt x="848" y="1475"/>
                  <a:pt x="848" y="1508"/>
                </a:cubicBezTo>
                <a:cubicBezTo>
                  <a:pt x="848" y="1541"/>
                  <a:pt x="875" y="1568"/>
                  <a:pt x="908" y="1568"/>
                </a:cubicBezTo>
                <a:cubicBezTo>
                  <a:pt x="971" y="1568"/>
                  <a:pt x="971" y="1568"/>
                  <a:pt x="971" y="1568"/>
                </a:cubicBezTo>
                <a:cubicBezTo>
                  <a:pt x="981" y="1656"/>
                  <a:pt x="1012" y="1738"/>
                  <a:pt x="1059" y="1808"/>
                </a:cubicBezTo>
                <a:cubicBezTo>
                  <a:pt x="180" y="1808"/>
                  <a:pt x="180" y="1808"/>
                  <a:pt x="180" y="1808"/>
                </a:cubicBezTo>
                <a:cubicBezTo>
                  <a:pt x="147" y="1808"/>
                  <a:pt x="120" y="1781"/>
                  <a:pt x="120" y="1748"/>
                </a:cubicBezTo>
                <a:cubicBezTo>
                  <a:pt x="120" y="848"/>
                  <a:pt x="120" y="848"/>
                  <a:pt x="120" y="848"/>
                </a:cubicBezTo>
                <a:cubicBezTo>
                  <a:pt x="1928" y="848"/>
                  <a:pt x="1928" y="848"/>
                  <a:pt x="1928" y="848"/>
                </a:cubicBezTo>
                <a:lnTo>
                  <a:pt x="1928" y="1169"/>
                </a:lnTo>
                <a:close/>
                <a:moveTo>
                  <a:pt x="1928" y="728"/>
                </a:moveTo>
                <a:cubicBezTo>
                  <a:pt x="120" y="728"/>
                  <a:pt x="120" y="728"/>
                  <a:pt x="120" y="728"/>
                </a:cubicBezTo>
                <a:cubicBezTo>
                  <a:pt x="120" y="420"/>
                  <a:pt x="120" y="420"/>
                  <a:pt x="120" y="420"/>
                </a:cubicBezTo>
                <a:cubicBezTo>
                  <a:pt x="120" y="387"/>
                  <a:pt x="147" y="360"/>
                  <a:pt x="180" y="360"/>
                </a:cubicBezTo>
                <a:cubicBezTo>
                  <a:pt x="240" y="360"/>
                  <a:pt x="240" y="360"/>
                  <a:pt x="240" y="360"/>
                </a:cubicBezTo>
                <a:cubicBezTo>
                  <a:pt x="240" y="420"/>
                  <a:pt x="240" y="420"/>
                  <a:pt x="240" y="420"/>
                </a:cubicBezTo>
                <a:cubicBezTo>
                  <a:pt x="240" y="519"/>
                  <a:pt x="321" y="600"/>
                  <a:pt x="420" y="600"/>
                </a:cubicBezTo>
                <a:cubicBezTo>
                  <a:pt x="519" y="600"/>
                  <a:pt x="600" y="519"/>
                  <a:pt x="600" y="420"/>
                </a:cubicBezTo>
                <a:cubicBezTo>
                  <a:pt x="600" y="360"/>
                  <a:pt x="600" y="360"/>
                  <a:pt x="600" y="360"/>
                </a:cubicBezTo>
                <a:cubicBezTo>
                  <a:pt x="848" y="360"/>
                  <a:pt x="848" y="360"/>
                  <a:pt x="848" y="360"/>
                </a:cubicBezTo>
                <a:cubicBezTo>
                  <a:pt x="848" y="420"/>
                  <a:pt x="848" y="420"/>
                  <a:pt x="848" y="420"/>
                </a:cubicBezTo>
                <a:cubicBezTo>
                  <a:pt x="848" y="519"/>
                  <a:pt x="929" y="600"/>
                  <a:pt x="1028" y="600"/>
                </a:cubicBezTo>
                <a:cubicBezTo>
                  <a:pt x="1127" y="600"/>
                  <a:pt x="1208" y="519"/>
                  <a:pt x="1208" y="420"/>
                </a:cubicBezTo>
                <a:cubicBezTo>
                  <a:pt x="1208" y="360"/>
                  <a:pt x="1208" y="360"/>
                  <a:pt x="1208" y="360"/>
                </a:cubicBezTo>
                <a:cubicBezTo>
                  <a:pt x="1448" y="360"/>
                  <a:pt x="1448" y="360"/>
                  <a:pt x="1448" y="360"/>
                </a:cubicBezTo>
                <a:cubicBezTo>
                  <a:pt x="1448" y="420"/>
                  <a:pt x="1448" y="420"/>
                  <a:pt x="1448" y="420"/>
                </a:cubicBezTo>
                <a:cubicBezTo>
                  <a:pt x="1448" y="519"/>
                  <a:pt x="1529" y="600"/>
                  <a:pt x="1628" y="600"/>
                </a:cubicBezTo>
                <a:cubicBezTo>
                  <a:pt x="1727" y="600"/>
                  <a:pt x="1808" y="519"/>
                  <a:pt x="1808" y="420"/>
                </a:cubicBezTo>
                <a:cubicBezTo>
                  <a:pt x="1808" y="360"/>
                  <a:pt x="1808" y="360"/>
                  <a:pt x="1808" y="360"/>
                </a:cubicBezTo>
                <a:cubicBezTo>
                  <a:pt x="1868" y="360"/>
                  <a:pt x="1868" y="360"/>
                  <a:pt x="1868" y="360"/>
                </a:cubicBezTo>
                <a:cubicBezTo>
                  <a:pt x="1901" y="360"/>
                  <a:pt x="1928" y="387"/>
                  <a:pt x="1928" y="420"/>
                </a:cubicBezTo>
                <a:lnTo>
                  <a:pt x="1928" y="728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28" name="Freeform 27"/>
          <p:cNvSpPr>
            <a:spLocks/>
          </p:cNvSpPr>
          <p:nvPr/>
        </p:nvSpPr>
        <p:spPr bwMode="auto">
          <a:xfrm flipH="1">
            <a:off x="6190877" y="2820746"/>
            <a:ext cx="48107" cy="48107"/>
          </a:xfrm>
          <a:custGeom>
            <a:avLst/>
            <a:gdLst>
              <a:gd name="T0" fmla="*/ 300 w 360"/>
              <a:gd name="T1" fmla="*/ 240 h 360"/>
              <a:gd name="T2" fmla="*/ 120 w 360"/>
              <a:gd name="T3" fmla="*/ 240 h 360"/>
              <a:gd name="T4" fmla="*/ 120 w 360"/>
              <a:gd name="T5" fmla="*/ 60 h 360"/>
              <a:gd name="T6" fmla="*/ 60 w 360"/>
              <a:gd name="T7" fmla="*/ 0 h 360"/>
              <a:gd name="T8" fmla="*/ 0 w 360"/>
              <a:gd name="T9" fmla="*/ 60 h 360"/>
              <a:gd name="T10" fmla="*/ 0 w 360"/>
              <a:gd name="T11" fmla="*/ 300 h 360"/>
              <a:gd name="T12" fmla="*/ 60 w 360"/>
              <a:gd name="T13" fmla="*/ 360 h 360"/>
              <a:gd name="T14" fmla="*/ 300 w 360"/>
              <a:gd name="T15" fmla="*/ 360 h 360"/>
              <a:gd name="T16" fmla="*/ 360 w 360"/>
              <a:gd name="T17" fmla="*/ 300 h 360"/>
              <a:gd name="T18" fmla="*/ 300 w 360"/>
              <a:gd name="T19" fmla="*/ 240 h 3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60" h="360">
                <a:moveTo>
                  <a:pt x="300" y="240"/>
                </a:moveTo>
                <a:cubicBezTo>
                  <a:pt x="120" y="240"/>
                  <a:pt x="120" y="240"/>
                  <a:pt x="120" y="240"/>
                </a:cubicBezTo>
                <a:cubicBezTo>
                  <a:pt x="120" y="60"/>
                  <a:pt x="120" y="60"/>
                  <a:pt x="120" y="60"/>
                </a:cubicBezTo>
                <a:cubicBezTo>
                  <a:pt x="120" y="27"/>
                  <a:pt x="93" y="0"/>
                  <a:pt x="60" y="0"/>
                </a:cubicBezTo>
                <a:cubicBezTo>
                  <a:pt x="27" y="0"/>
                  <a:pt x="0" y="27"/>
                  <a:pt x="0" y="60"/>
                </a:cubicBezTo>
                <a:cubicBezTo>
                  <a:pt x="0" y="300"/>
                  <a:pt x="0" y="300"/>
                  <a:pt x="0" y="300"/>
                </a:cubicBezTo>
                <a:cubicBezTo>
                  <a:pt x="0" y="333"/>
                  <a:pt x="27" y="360"/>
                  <a:pt x="60" y="360"/>
                </a:cubicBezTo>
                <a:cubicBezTo>
                  <a:pt x="300" y="360"/>
                  <a:pt x="300" y="360"/>
                  <a:pt x="300" y="360"/>
                </a:cubicBezTo>
                <a:cubicBezTo>
                  <a:pt x="333" y="360"/>
                  <a:pt x="360" y="333"/>
                  <a:pt x="360" y="300"/>
                </a:cubicBezTo>
                <a:cubicBezTo>
                  <a:pt x="360" y="267"/>
                  <a:pt x="333" y="240"/>
                  <a:pt x="300" y="24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29" name="Freeform 29"/>
          <p:cNvSpPr>
            <a:spLocks/>
          </p:cNvSpPr>
          <p:nvPr/>
        </p:nvSpPr>
        <p:spPr bwMode="auto">
          <a:xfrm flipH="1">
            <a:off x="6335523" y="2792329"/>
            <a:ext cx="48107" cy="15564"/>
          </a:xfrm>
          <a:custGeom>
            <a:avLst/>
            <a:gdLst>
              <a:gd name="T0" fmla="*/ 300 w 360"/>
              <a:gd name="T1" fmla="*/ 0 h 120"/>
              <a:gd name="T2" fmla="*/ 60 w 360"/>
              <a:gd name="T3" fmla="*/ 0 h 120"/>
              <a:gd name="T4" fmla="*/ 0 w 360"/>
              <a:gd name="T5" fmla="*/ 60 h 120"/>
              <a:gd name="T6" fmla="*/ 60 w 360"/>
              <a:gd name="T7" fmla="*/ 120 h 120"/>
              <a:gd name="T8" fmla="*/ 300 w 360"/>
              <a:gd name="T9" fmla="*/ 120 h 120"/>
              <a:gd name="T10" fmla="*/ 360 w 360"/>
              <a:gd name="T11" fmla="*/ 60 h 120"/>
              <a:gd name="T12" fmla="*/ 300 w 360"/>
              <a:gd name="T13" fmla="*/ 0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60" h="120">
                <a:moveTo>
                  <a:pt x="300" y="0"/>
                </a:moveTo>
                <a:cubicBezTo>
                  <a:pt x="60" y="0"/>
                  <a:pt x="60" y="0"/>
                  <a:pt x="60" y="0"/>
                </a:cubicBezTo>
                <a:cubicBezTo>
                  <a:pt x="27" y="0"/>
                  <a:pt x="0" y="27"/>
                  <a:pt x="0" y="60"/>
                </a:cubicBezTo>
                <a:cubicBezTo>
                  <a:pt x="0" y="93"/>
                  <a:pt x="27" y="120"/>
                  <a:pt x="60" y="120"/>
                </a:cubicBezTo>
                <a:cubicBezTo>
                  <a:pt x="300" y="120"/>
                  <a:pt x="300" y="120"/>
                  <a:pt x="300" y="120"/>
                </a:cubicBezTo>
                <a:cubicBezTo>
                  <a:pt x="333" y="120"/>
                  <a:pt x="360" y="93"/>
                  <a:pt x="360" y="60"/>
                </a:cubicBezTo>
                <a:cubicBezTo>
                  <a:pt x="360" y="27"/>
                  <a:pt x="333" y="0"/>
                  <a:pt x="300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30" name="Freeform 29"/>
          <p:cNvSpPr>
            <a:spLocks/>
          </p:cNvSpPr>
          <p:nvPr/>
        </p:nvSpPr>
        <p:spPr bwMode="auto">
          <a:xfrm flipH="1">
            <a:off x="6335523" y="2844799"/>
            <a:ext cx="48107" cy="15564"/>
          </a:xfrm>
          <a:custGeom>
            <a:avLst/>
            <a:gdLst>
              <a:gd name="T0" fmla="*/ 300 w 360"/>
              <a:gd name="T1" fmla="*/ 0 h 120"/>
              <a:gd name="T2" fmla="*/ 60 w 360"/>
              <a:gd name="T3" fmla="*/ 0 h 120"/>
              <a:gd name="T4" fmla="*/ 0 w 360"/>
              <a:gd name="T5" fmla="*/ 60 h 120"/>
              <a:gd name="T6" fmla="*/ 60 w 360"/>
              <a:gd name="T7" fmla="*/ 120 h 120"/>
              <a:gd name="T8" fmla="*/ 300 w 360"/>
              <a:gd name="T9" fmla="*/ 120 h 120"/>
              <a:gd name="T10" fmla="*/ 360 w 360"/>
              <a:gd name="T11" fmla="*/ 60 h 120"/>
              <a:gd name="T12" fmla="*/ 300 w 360"/>
              <a:gd name="T13" fmla="*/ 0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60" h="120">
                <a:moveTo>
                  <a:pt x="300" y="0"/>
                </a:moveTo>
                <a:cubicBezTo>
                  <a:pt x="60" y="0"/>
                  <a:pt x="60" y="0"/>
                  <a:pt x="60" y="0"/>
                </a:cubicBezTo>
                <a:cubicBezTo>
                  <a:pt x="27" y="0"/>
                  <a:pt x="0" y="27"/>
                  <a:pt x="0" y="60"/>
                </a:cubicBezTo>
                <a:cubicBezTo>
                  <a:pt x="0" y="93"/>
                  <a:pt x="27" y="120"/>
                  <a:pt x="60" y="120"/>
                </a:cubicBezTo>
                <a:cubicBezTo>
                  <a:pt x="300" y="120"/>
                  <a:pt x="300" y="120"/>
                  <a:pt x="300" y="120"/>
                </a:cubicBezTo>
                <a:cubicBezTo>
                  <a:pt x="333" y="120"/>
                  <a:pt x="360" y="93"/>
                  <a:pt x="360" y="60"/>
                </a:cubicBezTo>
                <a:cubicBezTo>
                  <a:pt x="360" y="27"/>
                  <a:pt x="333" y="0"/>
                  <a:pt x="300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grpSp>
        <p:nvGrpSpPr>
          <p:cNvPr id="231" name="Group 230">
            <a:extLst>
              <a:ext uri="{FF2B5EF4-FFF2-40B4-BE49-F238E27FC236}">
                <a16:creationId xmlns:a16="http://schemas.microsoft.com/office/drawing/2014/main" id="{4494785E-4C9A-4626-816D-B5F5920DA80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 flipH="1">
            <a:off x="989294" y="4640336"/>
            <a:ext cx="5692330" cy="2409290"/>
            <a:chOff x="825793" y="2068093"/>
            <a:chExt cx="4836933" cy="2510722"/>
          </a:xfrm>
        </p:grpSpPr>
        <p:sp>
          <p:nvSpPr>
            <p:cNvPr id="232" name="TextBox 231"/>
            <p:cNvSpPr txBox="1"/>
            <p:nvPr/>
          </p:nvSpPr>
          <p:spPr>
            <a:xfrm>
              <a:off x="825793" y="2890917"/>
              <a:ext cx="2017681" cy="28866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 rtl="1"/>
              <a:r>
                <a:rPr lang="fa-IR" dirty="0">
                  <a:cs typeface="B Nazanin" panose="00000400000000000000" pitchFamily="2" charset="-78"/>
                </a:rPr>
                <a:t>اولین رسانه چاپی فین‌‌تک ایران </a:t>
              </a:r>
              <a:endParaRPr lang="en-US" dirty="0">
                <a:solidFill>
                  <a:srgbClr val="30353F"/>
                </a:solidFill>
              </a:endParaRPr>
            </a:p>
          </p:txBody>
        </p:sp>
        <p:sp>
          <p:nvSpPr>
            <p:cNvPr id="233" name="Rectangle 232"/>
            <p:cNvSpPr/>
            <p:nvPr/>
          </p:nvSpPr>
          <p:spPr>
            <a:xfrm>
              <a:off x="1174451" y="2068093"/>
              <a:ext cx="2205714" cy="702966"/>
            </a:xfrm>
            <a:prstGeom prst="rect">
              <a:avLst/>
            </a:prstGeom>
            <a:gradFill flip="none" rotWithShape="1">
              <a:gsLst>
                <a:gs pos="100000">
                  <a:schemeClr val="bg1"/>
                </a:gs>
                <a:gs pos="54000">
                  <a:srgbClr val="515A6B"/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34" name="Oval 233"/>
            <p:cNvSpPr/>
            <p:nvPr/>
          </p:nvSpPr>
          <p:spPr>
            <a:xfrm>
              <a:off x="825793" y="2068093"/>
              <a:ext cx="702967" cy="702966"/>
            </a:xfrm>
            <a:prstGeom prst="ellipse">
              <a:avLst/>
            </a:prstGeom>
            <a:solidFill>
              <a:srgbClr val="30353F"/>
            </a:solidFill>
            <a:ln w="254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35" name="TextBox 234"/>
            <p:cNvSpPr txBox="1"/>
            <p:nvPr/>
          </p:nvSpPr>
          <p:spPr>
            <a:xfrm>
              <a:off x="1662151" y="2270078"/>
              <a:ext cx="973914" cy="320735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r" rtl="1"/>
              <a:r>
                <a:rPr lang="fa-IR" sz="2000" b="1" dirty="0">
                  <a:solidFill>
                    <a:schemeClr val="bg1"/>
                  </a:solidFill>
                  <a:cs typeface="B Nazanin" panose="00000400000000000000" pitchFamily="2" charset="-78"/>
                </a:rPr>
                <a:t>عصر تراکنش</a:t>
              </a:r>
              <a:endParaRPr lang="en-US" sz="2000" b="1" dirty="0">
                <a:solidFill>
                  <a:schemeClr val="bg1"/>
                </a:solidFill>
              </a:endParaRPr>
            </a:p>
          </p:txBody>
        </p:sp>
        <p:sp>
          <p:nvSpPr>
            <p:cNvPr id="255" name="Freeform 28"/>
            <p:cNvSpPr>
              <a:spLocks/>
            </p:cNvSpPr>
            <p:nvPr/>
          </p:nvSpPr>
          <p:spPr bwMode="auto">
            <a:xfrm>
              <a:off x="4000496" y="4298273"/>
              <a:ext cx="48107" cy="15564"/>
            </a:xfrm>
            <a:custGeom>
              <a:avLst/>
              <a:gdLst>
                <a:gd name="T0" fmla="*/ 300 w 360"/>
                <a:gd name="T1" fmla="*/ 0 h 120"/>
                <a:gd name="T2" fmla="*/ 60 w 360"/>
                <a:gd name="T3" fmla="*/ 0 h 120"/>
                <a:gd name="T4" fmla="*/ 0 w 360"/>
                <a:gd name="T5" fmla="*/ 60 h 120"/>
                <a:gd name="T6" fmla="*/ 60 w 360"/>
                <a:gd name="T7" fmla="*/ 120 h 120"/>
                <a:gd name="T8" fmla="*/ 300 w 360"/>
                <a:gd name="T9" fmla="*/ 120 h 120"/>
                <a:gd name="T10" fmla="*/ 360 w 360"/>
                <a:gd name="T11" fmla="*/ 60 h 120"/>
                <a:gd name="T12" fmla="*/ 300 w 360"/>
                <a:gd name="T13" fmla="*/ 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0" h="120">
                  <a:moveTo>
                    <a:pt x="300" y="0"/>
                  </a:moveTo>
                  <a:cubicBezTo>
                    <a:pt x="60" y="0"/>
                    <a:pt x="60" y="0"/>
                    <a:pt x="60" y="0"/>
                  </a:cubicBezTo>
                  <a:cubicBezTo>
                    <a:pt x="27" y="0"/>
                    <a:pt x="0" y="27"/>
                    <a:pt x="0" y="60"/>
                  </a:cubicBezTo>
                  <a:cubicBezTo>
                    <a:pt x="0" y="93"/>
                    <a:pt x="27" y="120"/>
                    <a:pt x="60" y="120"/>
                  </a:cubicBezTo>
                  <a:cubicBezTo>
                    <a:pt x="300" y="120"/>
                    <a:pt x="300" y="120"/>
                    <a:pt x="300" y="120"/>
                  </a:cubicBezTo>
                  <a:cubicBezTo>
                    <a:pt x="333" y="120"/>
                    <a:pt x="360" y="93"/>
                    <a:pt x="360" y="60"/>
                  </a:cubicBezTo>
                  <a:cubicBezTo>
                    <a:pt x="360" y="27"/>
                    <a:pt x="333" y="0"/>
                    <a:pt x="30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grpSp>
          <p:nvGrpSpPr>
            <p:cNvPr id="243" name="Group 242"/>
            <p:cNvGrpSpPr/>
            <p:nvPr/>
          </p:nvGrpSpPr>
          <p:grpSpPr>
            <a:xfrm>
              <a:off x="4631186" y="3920431"/>
              <a:ext cx="1031540" cy="658384"/>
              <a:chOff x="2081212" y="1108153"/>
              <a:chExt cx="1157368" cy="738694"/>
            </a:xfrm>
          </p:grpSpPr>
          <p:sp>
            <p:nvSpPr>
              <p:cNvPr id="250" name="TextBox 249"/>
              <p:cNvSpPr txBox="1"/>
              <p:nvPr/>
            </p:nvSpPr>
            <p:spPr>
              <a:xfrm>
                <a:off x="2081212" y="1108153"/>
                <a:ext cx="822366" cy="52088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r>
                  <a:rPr lang="en-US" sz="3200" b="1" dirty="0">
                    <a:solidFill>
                      <a:schemeClr val="bg1"/>
                    </a:solidFill>
                  </a:rPr>
                  <a:t>80%</a:t>
                </a:r>
              </a:p>
            </p:txBody>
          </p:sp>
          <p:sp>
            <p:nvSpPr>
              <p:cNvPr id="251" name="TextBox 250"/>
              <p:cNvSpPr txBox="1"/>
              <p:nvPr/>
            </p:nvSpPr>
            <p:spPr>
              <a:xfrm>
                <a:off x="2081212" y="1600626"/>
                <a:ext cx="1157368" cy="24622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r>
                  <a:rPr lang="en-US" sz="1600" b="1" dirty="0">
                    <a:solidFill>
                      <a:schemeClr val="bg1"/>
                    </a:solidFill>
                  </a:rPr>
                  <a:t>SCHEDULING</a:t>
                </a:r>
              </a:p>
            </p:txBody>
          </p:sp>
        </p:grpSp>
      </p:grpSp>
      <p:sp>
        <p:nvSpPr>
          <p:cNvPr id="260" name="TextBox 259"/>
          <p:cNvSpPr txBox="1"/>
          <p:nvPr/>
        </p:nvSpPr>
        <p:spPr>
          <a:xfrm flipH="1">
            <a:off x="4606729" y="2568988"/>
            <a:ext cx="955391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 rtl="1"/>
            <a:r>
              <a:rPr lang="fa-IR" sz="2000" b="1" dirty="0">
                <a:solidFill>
                  <a:schemeClr val="bg1"/>
                </a:solidFill>
                <a:cs typeface="B Nazanin" panose="00000400000000000000" pitchFamily="2" charset="-78"/>
              </a:rPr>
              <a:t>فین استارز</a:t>
            </a:r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261" name="TextBox 260"/>
          <p:cNvSpPr txBox="1"/>
          <p:nvPr/>
        </p:nvSpPr>
        <p:spPr>
          <a:xfrm flipH="1">
            <a:off x="879493" y="840679"/>
            <a:ext cx="1309654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 rtl="1"/>
            <a:r>
              <a:rPr lang="fa-IR" sz="2000" b="1" dirty="0">
                <a:solidFill>
                  <a:schemeClr val="bg1"/>
                </a:solidFill>
                <a:cs typeface="B Nazanin" panose="00000400000000000000" pitchFamily="2" charset="-78"/>
              </a:rPr>
              <a:t>انجمن فین تک</a:t>
            </a:r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262" name="Freeform 30"/>
          <p:cNvSpPr>
            <a:spLocks noEditPoints="1"/>
          </p:cNvSpPr>
          <p:nvPr/>
        </p:nvSpPr>
        <p:spPr bwMode="auto">
          <a:xfrm flipH="1">
            <a:off x="2702321" y="866537"/>
            <a:ext cx="273077" cy="273078"/>
          </a:xfrm>
          <a:custGeom>
            <a:avLst/>
            <a:gdLst>
              <a:gd name="T0" fmla="*/ 1808 w 2048"/>
              <a:gd name="T1" fmla="*/ 240 h 2048"/>
              <a:gd name="T2" fmla="*/ 1628 w 2048"/>
              <a:gd name="T3" fmla="*/ 0 h 2048"/>
              <a:gd name="T4" fmla="*/ 1448 w 2048"/>
              <a:gd name="T5" fmla="*/ 240 h 2048"/>
              <a:gd name="T6" fmla="*/ 1208 w 2048"/>
              <a:gd name="T7" fmla="*/ 180 h 2048"/>
              <a:gd name="T8" fmla="*/ 848 w 2048"/>
              <a:gd name="T9" fmla="*/ 180 h 2048"/>
              <a:gd name="T10" fmla="*/ 600 w 2048"/>
              <a:gd name="T11" fmla="*/ 240 h 2048"/>
              <a:gd name="T12" fmla="*/ 420 w 2048"/>
              <a:gd name="T13" fmla="*/ 0 h 2048"/>
              <a:gd name="T14" fmla="*/ 240 w 2048"/>
              <a:gd name="T15" fmla="*/ 240 h 2048"/>
              <a:gd name="T16" fmla="*/ 0 w 2048"/>
              <a:gd name="T17" fmla="*/ 420 h 2048"/>
              <a:gd name="T18" fmla="*/ 180 w 2048"/>
              <a:gd name="T19" fmla="*/ 1928 h 2048"/>
              <a:gd name="T20" fmla="*/ 1508 w 2048"/>
              <a:gd name="T21" fmla="*/ 2048 h 2048"/>
              <a:gd name="T22" fmla="*/ 2048 w 2048"/>
              <a:gd name="T23" fmla="*/ 420 h 2048"/>
              <a:gd name="T24" fmla="*/ 1568 w 2048"/>
              <a:gd name="T25" fmla="*/ 180 h 2048"/>
              <a:gd name="T26" fmla="*/ 1688 w 2048"/>
              <a:gd name="T27" fmla="*/ 180 h 2048"/>
              <a:gd name="T28" fmla="*/ 1628 w 2048"/>
              <a:gd name="T29" fmla="*/ 480 h 2048"/>
              <a:gd name="T30" fmla="*/ 1568 w 2048"/>
              <a:gd name="T31" fmla="*/ 180 h 2048"/>
              <a:gd name="T32" fmla="*/ 968 w 2048"/>
              <a:gd name="T33" fmla="*/ 300 h 2048"/>
              <a:gd name="T34" fmla="*/ 968 w 2048"/>
              <a:gd name="T35" fmla="*/ 180 h 2048"/>
              <a:gd name="T36" fmla="*/ 1088 w 2048"/>
              <a:gd name="T37" fmla="*/ 180 h 2048"/>
              <a:gd name="T38" fmla="*/ 1028 w 2048"/>
              <a:gd name="T39" fmla="*/ 480 h 2048"/>
              <a:gd name="T40" fmla="*/ 968 w 2048"/>
              <a:gd name="T41" fmla="*/ 300 h 2048"/>
              <a:gd name="T42" fmla="*/ 420 w 2048"/>
              <a:gd name="T43" fmla="*/ 120 h 2048"/>
              <a:gd name="T44" fmla="*/ 480 w 2048"/>
              <a:gd name="T45" fmla="*/ 420 h 2048"/>
              <a:gd name="T46" fmla="*/ 360 w 2048"/>
              <a:gd name="T47" fmla="*/ 420 h 2048"/>
              <a:gd name="T48" fmla="*/ 1508 w 2048"/>
              <a:gd name="T49" fmla="*/ 1928 h 2048"/>
              <a:gd name="T50" fmla="*/ 1508 w 2048"/>
              <a:gd name="T51" fmla="*/ 1088 h 2048"/>
              <a:gd name="T52" fmla="*/ 1508 w 2048"/>
              <a:gd name="T53" fmla="*/ 1928 h 2048"/>
              <a:gd name="T54" fmla="*/ 1508 w 2048"/>
              <a:gd name="T55" fmla="*/ 968 h 2048"/>
              <a:gd name="T56" fmla="*/ 1148 w 2048"/>
              <a:gd name="T57" fmla="*/ 1088 h 2048"/>
              <a:gd name="T58" fmla="*/ 848 w 2048"/>
              <a:gd name="T59" fmla="*/ 1148 h 2048"/>
              <a:gd name="T60" fmla="*/ 1059 w 2048"/>
              <a:gd name="T61" fmla="*/ 1208 h 2048"/>
              <a:gd name="T62" fmla="*/ 908 w 2048"/>
              <a:gd name="T63" fmla="*/ 1448 h 2048"/>
              <a:gd name="T64" fmla="*/ 908 w 2048"/>
              <a:gd name="T65" fmla="*/ 1568 h 2048"/>
              <a:gd name="T66" fmla="*/ 1059 w 2048"/>
              <a:gd name="T67" fmla="*/ 1808 h 2048"/>
              <a:gd name="T68" fmla="*/ 120 w 2048"/>
              <a:gd name="T69" fmla="*/ 1748 h 2048"/>
              <a:gd name="T70" fmla="*/ 1928 w 2048"/>
              <a:gd name="T71" fmla="*/ 848 h 2048"/>
              <a:gd name="T72" fmla="*/ 1928 w 2048"/>
              <a:gd name="T73" fmla="*/ 728 h 2048"/>
              <a:gd name="T74" fmla="*/ 120 w 2048"/>
              <a:gd name="T75" fmla="*/ 420 h 2048"/>
              <a:gd name="T76" fmla="*/ 240 w 2048"/>
              <a:gd name="T77" fmla="*/ 360 h 2048"/>
              <a:gd name="T78" fmla="*/ 420 w 2048"/>
              <a:gd name="T79" fmla="*/ 600 h 2048"/>
              <a:gd name="T80" fmla="*/ 600 w 2048"/>
              <a:gd name="T81" fmla="*/ 360 h 2048"/>
              <a:gd name="T82" fmla="*/ 848 w 2048"/>
              <a:gd name="T83" fmla="*/ 420 h 2048"/>
              <a:gd name="T84" fmla="*/ 1208 w 2048"/>
              <a:gd name="T85" fmla="*/ 420 h 2048"/>
              <a:gd name="T86" fmla="*/ 1448 w 2048"/>
              <a:gd name="T87" fmla="*/ 360 h 2048"/>
              <a:gd name="T88" fmla="*/ 1628 w 2048"/>
              <a:gd name="T89" fmla="*/ 600 h 2048"/>
              <a:gd name="T90" fmla="*/ 1808 w 2048"/>
              <a:gd name="T91" fmla="*/ 360 h 2048"/>
              <a:gd name="T92" fmla="*/ 1928 w 2048"/>
              <a:gd name="T93" fmla="*/ 420 h 20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2048" h="2048">
                <a:moveTo>
                  <a:pt x="1868" y="240"/>
                </a:moveTo>
                <a:cubicBezTo>
                  <a:pt x="1808" y="240"/>
                  <a:pt x="1808" y="240"/>
                  <a:pt x="1808" y="240"/>
                </a:cubicBezTo>
                <a:cubicBezTo>
                  <a:pt x="1808" y="180"/>
                  <a:pt x="1808" y="180"/>
                  <a:pt x="1808" y="180"/>
                </a:cubicBezTo>
                <a:cubicBezTo>
                  <a:pt x="1808" y="81"/>
                  <a:pt x="1727" y="0"/>
                  <a:pt x="1628" y="0"/>
                </a:cubicBezTo>
                <a:cubicBezTo>
                  <a:pt x="1529" y="0"/>
                  <a:pt x="1448" y="81"/>
                  <a:pt x="1448" y="180"/>
                </a:cubicBezTo>
                <a:cubicBezTo>
                  <a:pt x="1448" y="240"/>
                  <a:pt x="1448" y="240"/>
                  <a:pt x="1448" y="240"/>
                </a:cubicBezTo>
                <a:cubicBezTo>
                  <a:pt x="1208" y="240"/>
                  <a:pt x="1208" y="240"/>
                  <a:pt x="1208" y="240"/>
                </a:cubicBezTo>
                <a:cubicBezTo>
                  <a:pt x="1208" y="180"/>
                  <a:pt x="1208" y="180"/>
                  <a:pt x="1208" y="180"/>
                </a:cubicBezTo>
                <a:cubicBezTo>
                  <a:pt x="1208" y="81"/>
                  <a:pt x="1127" y="0"/>
                  <a:pt x="1028" y="0"/>
                </a:cubicBezTo>
                <a:cubicBezTo>
                  <a:pt x="929" y="0"/>
                  <a:pt x="848" y="81"/>
                  <a:pt x="848" y="180"/>
                </a:cubicBezTo>
                <a:cubicBezTo>
                  <a:pt x="848" y="240"/>
                  <a:pt x="848" y="240"/>
                  <a:pt x="848" y="240"/>
                </a:cubicBezTo>
                <a:cubicBezTo>
                  <a:pt x="600" y="240"/>
                  <a:pt x="600" y="240"/>
                  <a:pt x="600" y="240"/>
                </a:cubicBezTo>
                <a:cubicBezTo>
                  <a:pt x="600" y="180"/>
                  <a:pt x="600" y="180"/>
                  <a:pt x="600" y="180"/>
                </a:cubicBezTo>
                <a:cubicBezTo>
                  <a:pt x="600" y="81"/>
                  <a:pt x="519" y="0"/>
                  <a:pt x="420" y="0"/>
                </a:cubicBezTo>
                <a:cubicBezTo>
                  <a:pt x="321" y="0"/>
                  <a:pt x="240" y="81"/>
                  <a:pt x="240" y="180"/>
                </a:cubicBezTo>
                <a:cubicBezTo>
                  <a:pt x="240" y="240"/>
                  <a:pt x="240" y="240"/>
                  <a:pt x="240" y="240"/>
                </a:cubicBezTo>
                <a:cubicBezTo>
                  <a:pt x="180" y="240"/>
                  <a:pt x="180" y="240"/>
                  <a:pt x="180" y="240"/>
                </a:cubicBezTo>
                <a:cubicBezTo>
                  <a:pt x="81" y="240"/>
                  <a:pt x="0" y="321"/>
                  <a:pt x="0" y="420"/>
                </a:cubicBezTo>
                <a:cubicBezTo>
                  <a:pt x="0" y="1748"/>
                  <a:pt x="0" y="1748"/>
                  <a:pt x="0" y="1748"/>
                </a:cubicBezTo>
                <a:cubicBezTo>
                  <a:pt x="0" y="1847"/>
                  <a:pt x="81" y="1928"/>
                  <a:pt x="180" y="1928"/>
                </a:cubicBezTo>
                <a:cubicBezTo>
                  <a:pt x="1169" y="1928"/>
                  <a:pt x="1169" y="1928"/>
                  <a:pt x="1169" y="1928"/>
                </a:cubicBezTo>
                <a:cubicBezTo>
                  <a:pt x="1262" y="2003"/>
                  <a:pt x="1380" y="2048"/>
                  <a:pt x="1508" y="2048"/>
                </a:cubicBezTo>
                <a:cubicBezTo>
                  <a:pt x="1806" y="2048"/>
                  <a:pt x="2048" y="1806"/>
                  <a:pt x="2048" y="1508"/>
                </a:cubicBezTo>
                <a:cubicBezTo>
                  <a:pt x="2048" y="420"/>
                  <a:pt x="2048" y="420"/>
                  <a:pt x="2048" y="420"/>
                </a:cubicBezTo>
                <a:cubicBezTo>
                  <a:pt x="2048" y="321"/>
                  <a:pt x="1967" y="240"/>
                  <a:pt x="1868" y="240"/>
                </a:cubicBezTo>
                <a:close/>
                <a:moveTo>
                  <a:pt x="1568" y="180"/>
                </a:moveTo>
                <a:cubicBezTo>
                  <a:pt x="1568" y="147"/>
                  <a:pt x="1595" y="120"/>
                  <a:pt x="1628" y="120"/>
                </a:cubicBezTo>
                <a:cubicBezTo>
                  <a:pt x="1661" y="120"/>
                  <a:pt x="1688" y="147"/>
                  <a:pt x="1688" y="180"/>
                </a:cubicBezTo>
                <a:cubicBezTo>
                  <a:pt x="1688" y="420"/>
                  <a:pt x="1688" y="420"/>
                  <a:pt x="1688" y="420"/>
                </a:cubicBezTo>
                <a:cubicBezTo>
                  <a:pt x="1688" y="453"/>
                  <a:pt x="1661" y="480"/>
                  <a:pt x="1628" y="480"/>
                </a:cubicBezTo>
                <a:cubicBezTo>
                  <a:pt x="1595" y="480"/>
                  <a:pt x="1568" y="453"/>
                  <a:pt x="1568" y="420"/>
                </a:cubicBezTo>
                <a:lnTo>
                  <a:pt x="1568" y="180"/>
                </a:lnTo>
                <a:close/>
                <a:moveTo>
                  <a:pt x="968" y="300"/>
                </a:moveTo>
                <a:cubicBezTo>
                  <a:pt x="968" y="300"/>
                  <a:pt x="968" y="300"/>
                  <a:pt x="968" y="300"/>
                </a:cubicBezTo>
                <a:cubicBezTo>
                  <a:pt x="968" y="300"/>
                  <a:pt x="968" y="300"/>
                  <a:pt x="968" y="300"/>
                </a:cubicBezTo>
                <a:cubicBezTo>
                  <a:pt x="968" y="180"/>
                  <a:pt x="968" y="180"/>
                  <a:pt x="968" y="180"/>
                </a:cubicBezTo>
                <a:cubicBezTo>
                  <a:pt x="968" y="147"/>
                  <a:pt x="995" y="120"/>
                  <a:pt x="1028" y="120"/>
                </a:cubicBezTo>
                <a:cubicBezTo>
                  <a:pt x="1061" y="120"/>
                  <a:pt x="1088" y="147"/>
                  <a:pt x="1088" y="180"/>
                </a:cubicBezTo>
                <a:cubicBezTo>
                  <a:pt x="1088" y="420"/>
                  <a:pt x="1088" y="420"/>
                  <a:pt x="1088" y="420"/>
                </a:cubicBezTo>
                <a:cubicBezTo>
                  <a:pt x="1088" y="453"/>
                  <a:pt x="1061" y="480"/>
                  <a:pt x="1028" y="480"/>
                </a:cubicBezTo>
                <a:cubicBezTo>
                  <a:pt x="995" y="480"/>
                  <a:pt x="968" y="453"/>
                  <a:pt x="968" y="420"/>
                </a:cubicBezTo>
                <a:lnTo>
                  <a:pt x="968" y="300"/>
                </a:lnTo>
                <a:close/>
                <a:moveTo>
                  <a:pt x="360" y="180"/>
                </a:moveTo>
                <a:cubicBezTo>
                  <a:pt x="360" y="147"/>
                  <a:pt x="387" y="120"/>
                  <a:pt x="420" y="120"/>
                </a:cubicBezTo>
                <a:cubicBezTo>
                  <a:pt x="453" y="120"/>
                  <a:pt x="480" y="147"/>
                  <a:pt x="480" y="180"/>
                </a:cubicBezTo>
                <a:cubicBezTo>
                  <a:pt x="480" y="420"/>
                  <a:pt x="480" y="420"/>
                  <a:pt x="480" y="420"/>
                </a:cubicBezTo>
                <a:cubicBezTo>
                  <a:pt x="480" y="453"/>
                  <a:pt x="453" y="480"/>
                  <a:pt x="420" y="480"/>
                </a:cubicBezTo>
                <a:cubicBezTo>
                  <a:pt x="387" y="480"/>
                  <a:pt x="360" y="453"/>
                  <a:pt x="360" y="420"/>
                </a:cubicBezTo>
                <a:lnTo>
                  <a:pt x="360" y="180"/>
                </a:lnTo>
                <a:close/>
                <a:moveTo>
                  <a:pt x="1508" y="1928"/>
                </a:moveTo>
                <a:cubicBezTo>
                  <a:pt x="1276" y="1928"/>
                  <a:pt x="1088" y="1740"/>
                  <a:pt x="1088" y="1508"/>
                </a:cubicBezTo>
                <a:cubicBezTo>
                  <a:pt x="1088" y="1276"/>
                  <a:pt x="1276" y="1088"/>
                  <a:pt x="1508" y="1088"/>
                </a:cubicBezTo>
                <a:cubicBezTo>
                  <a:pt x="1740" y="1088"/>
                  <a:pt x="1928" y="1276"/>
                  <a:pt x="1928" y="1508"/>
                </a:cubicBezTo>
                <a:cubicBezTo>
                  <a:pt x="1928" y="1740"/>
                  <a:pt x="1740" y="1928"/>
                  <a:pt x="1508" y="1928"/>
                </a:cubicBezTo>
                <a:close/>
                <a:moveTo>
                  <a:pt x="1928" y="1169"/>
                </a:moveTo>
                <a:cubicBezTo>
                  <a:pt x="1829" y="1046"/>
                  <a:pt x="1677" y="968"/>
                  <a:pt x="1508" y="968"/>
                </a:cubicBezTo>
                <a:cubicBezTo>
                  <a:pt x="1378" y="968"/>
                  <a:pt x="1259" y="1014"/>
                  <a:pt x="1166" y="1091"/>
                </a:cubicBezTo>
                <a:cubicBezTo>
                  <a:pt x="1160" y="1089"/>
                  <a:pt x="1154" y="1088"/>
                  <a:pt x="1148" y="1088"/>
                </a:cubicBezTo>
                <a:cubicBezTo>
                  <a:pt x="908" y="1088"/>
                  <a:pt x="908" y="1088"/>
                  <a:pt x="908" y="1088"/>
                </a:cubicBezTo>
                <a:cubicBezTo>
                  <a:pt x="875" y="1088"/>
                  <a:pt x="848" y="1115"/>
                  <a:pt x="848" y="1148"/>
                </a:cubicBezTo>
                <a:cubicBezTo>
                  <a:pt x="848" y="1181"/>
                  <a:pt x="875" y="1208"/>
                  <a:pt x="908" y="1208"/>
                </a:cubicBezTo>
                <a:cubicBezTo>
                  <a:pt x="1059" y="1208"/>
                  <a:pt x="1059" y="1208"/>
                  <a:pt x="1059" y="1208"/>
                </a:cubicBezTo>
                <a:cubicBezTo>
                  <a:pt x="1012" y="1278"/>
                  <a:pt x="981" y="1360"/>
                  <a:pt x="971" y="1448"/>
                </a:cubicBezTo>
                <a:cubicBezTo>
                  <a:pt x="908" y="1448"/>
                  <a:pt x="908" y="1448"/>
                  <a:pt x="908" y="1448"/>
                </a:cubicBezTo>
                <a:cubicBezTo>
                  <a:pt x="875" y="1448"/>
                  <a:pt x="848" y="1475"/>
                  <a:pt x="848" y="1508"/>
                </a:cubicBezTo>
                <a:cubicBezTo>
                  <a:pt x="848" y="1541"/>
                  <a:pt x="875" y="1568"/>
                  <a:pt x="908" y="1568"/>
                </a:cubicBezTo>
                <a:cubicBezTo>
                  <a:pt x="971" y="1568"/>
                  <a:pt x="971" y="1568"/>
                  <a:pt x="971" y="1568"/>
                </a:cubicBezTo>
                <a:cubicBezTo>
                  <a:pt x="981" y="1656"/>
                  <a:pt x="1012" y="1738"/>
                  <a:pt x="1059" y="1808"/>
                </a:cubicBezTo>
                <a:cubicBezTo>
                  <a:pt x="180" y="1808"/>
                  <a:pt x="180" y="1808"/>
                  <a:pt x="180" y="1808"/>
                </a:cubicBezTo>
                <a:cubicBezTo>
                  <a:pt x="147" y="1808"/>
                  <a:pt x="120" y="1781"/>
                  <a:pt x="120" y="1748"/>
                </a:cubicBezTo>
                <a:cubicBezTo>
                  <a:pt x="120" y="848"/>
                  <a:pt x="120" y="848"/>
                  <a:pt x="120" y="848"/>
                </a:cubicBezTo>
                <a:cubicBezTo>
                  <a:pt x="1928" y="848"/>
                  <a:pt x="1928" y="848"/>
                  <a:pt x="1928" y="848"/>
                </a:cubicBezTo>
                <a:lnTo>
                  <a:pt x="1928" y="1169"/>
                </a:lnTo>
                <a:close/>
                <a:moveTo>
                  <a:pt x="1928" y="728"/>
                </a:moveTo>
                <a:cubicBezTo>
                  <a:pt x="120" y="728"/>
                  <a:pt x="120" y="728"/>
                  <a:pt x="120" y="728"/>
                </a:cubicBezTo>
                <a:cubicBezTo>
                  <a:pt x="120" y="420"/>
                  <a:pt x="120" y="420"/>
                  <a:pt x="120" y="420"/>
                </a:cubicBezTo>
                <a:cubicBezTo>
                  <a:pt x="120" y="387"/>
                  <a:pt x="147" y="360"/>
                  <a:pt x="180" y="360"/>
                </a:cubicBezTo>
                <a:cubicBezTo>
                  <a:pt x="240" y="360"/>
                  <a:pt x="240" y="360"/>
                  <a:pt x="240" y="360"/>
                </a:cubicBezTo>
                <a:cubicBezTo>
                  <a:pt x="240" y="420"/>
                  <a:pt x="240" y="420"/>
                  <a:pt x="240" y="420"/>
                </a:cubicBezTo>
                <a:cubicBezTo>
                  <a:pt x="240" y="519"/>
                  <a:pt x="321" y="600"/>
                  <a:pt x="420" y="600"/>
                </a:cubicBezTo>
                <a:cubicBezTo>
                  <a:pt x="519" y="600"/>
                  <a:pt x="600" y="519"/>
                  <a:pt x="600" y="420"/>
                </a:cubicBezTo>
                <a:cubicBezTo>
                  <a:pt x="600" y="360"/>
                  <a:pt x="600" y="360"/>
                  <a:pt x="600" y="360"/>
                </a:cubicBezTo>
                <a:cubicBezTo>
                  <a:pt x="848" y="360"/>
                  <a:pt x="848" y="360"/>
                  <a:pt x="848" y="360"/>
                </a:cubicBezTo>
                <a:cubicBezTo>
                  <a:pt x="848" y="420"/>
                  <a:pt x="848" y="420"/>
                  <a:pt x="848" y="420"/>
                </a:cubicBezTo>
                <a:cubicBezTo>
                  <a:pt x="848" y="519"/>
                  <a:pt x="929" y="600"/>
                  <a:pt x="1028" y="600"/>
                </a:cubicBezTo>
                <a:cubicBezTo>
                  <a:pt x="1127" y="600"/>
                  <a:pt x="1208" y="519"/>
                  <a:pt x="1208" y="420"/>
                </a:cubicBezTo>
                <a:cubicBezTo>
                  <a:pt x="1208" y="360"/>
                  <a:pt x="1208" y="360"/>
                  <a:pt x="1208" y="360"/>
                </a:cubicBezTo>
                <a:cubicBezTo>
                  <a:pt x="1448" y="360"/>
                  <a:pt x="1448" y="360"/>
                  <a:pt x="1448" y="360"/>
                </a:cubicBezTo>
                <a:cubicBezTo>
                  <a:pt x="1448" y="420"/>
                  <a:pt x="1448" y="420"/>
                  <a:pt x="1448" y="420"/>
                </a:cubicBezTo>
                <a:cubicBezTo>
                  <a:pt x="1448" y="519"/>
                  <a:pt x="1529" y="600"/>
                  <a:pt x="1628" y="600"/>
                </a:cubicBezTo>
                <a:cubicBezTo>
                  <a:pt x="1727" y="600"/>
                  <a:pt x="1808" y="519"/>
                  <a:pt x="1808" y="420"/>
                </a:cubicBezTo>
                <a:cubicBezTo>
                  <a:pt x="1808" y="360"/>
                  <a:pt x="1808" y="360"/>
                  <a:pt x="1808" y="360"/>
                </a:cubicBezTo>
                <a:cubicBezTo>
                  <a:pt x="1868" y="360"/>
                  <a:pt x="1868" y="360"/>
                  <a:pt x="1868" y="360"/>
                </a:cubicBezTo>
                <a:cubicBezTo>
                  <a:pt x="1901" y="360"/>
                  <a:pt x="1928" y="387"/>
                  <a:pt x="1928" y="420"/>
                </a:cubicBezTo>
                <a:lnTo>
                  <a:pt x="1928" y="728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63" name="Freeform 27"/>
          <p:cNvSpPr>
            <a:spLocks/>
          </p:cNvSpPr>
          <p:nvPr/>
        </p:nvSpPr>
        <p:spPr bwMode="auto">
          <a:xfrm flipH="1">
            <a:off x="2741363" y="1038955"/>
            <a:ext cx="48107" cy="48107"/>
          </a:xfrm>
          <a:custGeom>
            <a:avLst/>
            <a:gdLst>
              <a:gd name="T0" fmla="*/ 300 w 360"/>
              <a:gd name="T1" fmla="*/ 240 h 360"/>
              <a:gd name="T2" fmla="*/ 120 w 360"/>
              <a:gd name="T3" fmla="*/ 240 h 360"/>
              <a:gd name="T4" fmla="*/ 120 w 360"/>
              <a:gd name="T5" fmla="*/ 60 h 360"/>
              <a:gd name="T6" fmla="*/ 60 w 360"/>
              <a:gd name="T7" fmla="*/ 0 h 360"/>
              <a:gd name="T8" fmla="*/ 0 w 360"/>
              <a:gd name="T9" fmla="*/ 60 h 360"/>
              <a:gd name="T10" fmla="*/ 0 w 360"/>
              <a:gd name="T11" fmla="*/ 300 h 360"/>
              <a:gd name="T12" fmla="*/ 60 w 360"/>
              <a:gd name="T13" fmla="*/ 360 h 360"/>
              <a:gd name="T14" fmla="*/ 300 w 360"/>
              <a:gd name="T15" fmla="*/ 360 h 360"/>
              <a:gd name="T16" fmla="*/ 360 w 360"/>
              <a:gd name="T17" fmla="*/ 300 h 360"/>
              <a:gd name="T18" fmla="*/ 300 w 360"/>
              <a:gd name="T19" fmla="*/ 240 h 3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60" h="360">
                <a:moveTo>
                  <a:pt x="300" y="240"/>
                </a:moveTo>
                <a:cubicBezTo>
                  <a:pt x="120" y="240"/>
                  <a:pt x="120" y="240"/>
                  <a:pt x="120" y="240"/>
                </a:cubicBezTo>
                <a:cubicBezTo>
                  <a:pt x="120" y="60"/>
                  <a:pt x="120" y="60"/>
                  <a:pt x="120" y="60"/>
                </a:cubicBezTo>
                <a:cubicBezTo>
                  <a:pt x="120" y="27"/>
                  <a:pt x="93" y="0"/>
                  <a:pt x="60" y="0"/>
                </a:cubicBezTo>
                <a:cubicBezTo>
                  <a:pt x="27" y="0"/>
                  <a:pt x="0" y="27"/>
                  <a:pt x="0" y="60"/>
                </a:cubicBezTo>
                <a:cubicBezTo>
                  <a:pt x="0" y="300"/>
                  <a:pt x="0" y="300"/>
                  <a:pt x="0" y="300"/>
                </a:cubicBezTo>
                <a:cubicBezTo>
                  <a:pt x="0" y="333"/>
                  <a:pt x="27" y="360"/>
                  <a:pt x="60" y="360"/>
                </a:cubicBezTo>
                <a:cubicBezTo>
                  <a:pt x="300" y="360"/>
                  <a:pt x="300" y="360"/>
                  <a:pt x="300" y="360"/>
                </a:cubicBezTo>
                <a:cubicBezTo>
                  <a:pt x="333" y="360"/>
                  <a:pt x="360" y="333"/>
                  <a:pt x="360" y="300"/>
                </a:cubicBezTo>
                <a:cubicBezTo>
                  <a:pt x="360" y="267"/>
                  <a:pt x="333" y="240"/>
                  <a:pt x="300" y="24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64" name="Freeform 29"/>
          <p:cNvSpPr>
            <a:spLocks/>
          </p:cNvSpPr>
          <p:nvPr/>
        </p:nvSpPr>
        <p:spPr bwMode="auto">
          <a:xfrm flipH="1">
            <a:off x="2886009" y="1010538"/>
            <a:ext cx="48107" cy="15564"/>
          </a:xfrm>
          <a:custGeom>
            <a:avLst/>
            <a:gdLst>
              <a:gd name="T0" fmla="*/ 300 w 360"/>
              <a:gd name="T1" fmla="*/ 0 h 120"/>
              <a:gd name="T2" fmla="*/ 60 w 360"/>
              <a:gd name="T3" fmla="*/ 0 h 120"/>
              <a:gd name="T4" fmla="*/ 0 w 360"/>
              <a:gd name="T5" fmla="*/ 60 h 120"/>
              <a:gd name="T6" fmla="*/ 60 w 360"/>
              <a:gd name="T7" fmla="*/ 120 h 120"/>
              <a:gd name="T8" fmla="*/ 300 w 360"/>
              <a:gd name="T9" fmla="*/ 120 h 120"/>
              <a:gd name="T10" fmla="*/ 360 w 360"/>
              <a:gd name="T11" fmla="*/ 60 h 120"/>
              <a:gd name="T12" fmla="*/ 300 w 360"/>
              <a:gd name="T13" fmla="*/ 0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60" h="120">
                <a:moveTo>
                  <a:pt x="300" y="0"/>
                </a:moveTo>
                <a:cubicBezTo>
                  <a:pt x="60" y="0"/>
                  <a:pt x="60" y="0"/>
                  <a:pt x="60" y="0"/>
                </a:cubicBezTo>
                <a:cubicBezTo>
                  <a:pt x="27" y="0"/>
                  <a:pt x="0" y="27"/>
                  <a:pt x="0" y="60"/>
                </a:cubicBezTo>
                <a:cubicBezTo>
                  <a:pt x="0" y="93"/>
                  <a:pt x="27" y="120"/>
                  <a:pt x="60" y="120"/>
                </a:cubicBezTo>
                <a:cubicBezTo>
                  <a:pt x="300" y="120"/>
                  <a:pt x="300" y="120"/>
                  <a:pt x="300" y="120"/>
                </a:cubicBezTo>
                <a:cubicBezTo>
                  <a:pt x="333" y="120"/>
                  <a:pt x="360" y="93"/>
                  <a:pt x="360" y="60"/>
                </a:cubicBezTo>
                <a:cubicBezTo>
                  <a:pt x="360" y="27"/>
                  <a:pt x="333" y="0"/>
                  <a:pt x="300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65" name="Freeform 29"/>
          <p:cNvSpPr>
            <a:spLocks/>
          </p:cNvSpPr>
          <p:nvPr/>
        </p:nvSpPr>
        <p:spPr bwMode="auto">
          <a:xfrm flipH="1">
            <a:off x="2886009" y="1063008"/>
            <a:ext cx="48107" cy="15564"/>
          </a:xfrm>
          <a:custGeom>
            <a:avLst/>
            <a:gdLst>
              <a:gd name="T0" fmla="*/ 300 w 360"/>
              <a:gd name="T1" fmla="*/ 0 h 120"/>
              <a:gd name="T2" fmla="*/ 60 w 360"/>
              <a:gd name="T3" fmla="*/ 0 h 120"/>
              <a:gd name="T4" fmla="*/ 0 w 360"/>
              <a:gd name="T5" fmla="*/ 60 h 120"/>
              <a:gd name="T6" fmla="*/ 60 w 360"/>
              <a:gd name="T7" fmla="*/ 120 h 120"/>
              <a:gd name="T8" fmla="*/ 300 w 360"/>
              <a:gd name="T9" fmla="*/ 120 h 120"/>
              <a:gd name="T10" fmla="*/ 360 w 360"/>
              <a:gd name="T11" fmla="*/ 60 h 120"/>
              <a:gd name="T12" fmla="*/ 300 w 360"/>
              <a:gd name="T13" fmla="*/ 0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60" h="120">
                <a:moveTo>
                  <a:pt x="300" y="0"/>
                </a:moveTo>
                <a:cubicBezTo>
                  <a:pt x="60" y="0"/>
                  <a:pt x="60" y="0"/>
                  <a:pt x="60" y="0"/>
                </a:cubicBezTo>
                <a:cubicBezTo>
                  <a:pt x="27" y="0"/>
                  <a:pt x="0" y="27"/>
                  <a:pt x="0" y="60"/>
                </a:cubicBezTo>
                <a:cubicBezTo>
                  <a:pt x="0" y="93"/>
                  <a:pt x="27" y="120"/>
                  <a:pt x="60" y="120"/>
                </a:cubicBezTo>
                <a:cubicBezTo>
                  <a:pt x="300" y="120"/>
                  <a:pt x="300" y="120"/>
                  <a:pt x="300" y="120"/>
                </a:cubicBezTo>
                <a:cubicBezTo>
                  <a:pt x="333" y="120"/>
                  <a:pt x="360" y="93"/>
                  <a:pt x="360" y="60"/>
                </a:cubicBezTo>
                <a:cubicBezTo>
                  <a:pt x="360" y="27"/>
                  <a:pt x="333" y="0"/>
                  <a:pt x="300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70" name="Freeform 30"/>
          <p:cNvSpPr>
            <a:spLocks noEditPoints="1"/>
          </p:cNvSpPr>
          <p:nvPr/>
        </p:nvSpPr>
        <p:spPr bwMode="auto">
          <a:xfrm flipH="1">
            <a:off x="6151835" y="4868860"/>
            <a:ext cx="273077" cy="273078"/>
          </a:xfrm>
          <a:custGeom>
            <a:avLst/>
            <a:gdLst>
              <a:gd name="T0" fmla="*/ 1808 w 2048"/>
              <a:gd name="T1" fmla="*/ 240 h 2048"/>
              <a:gd name="T2" fmla="*/ 1628 w 2048"/>
              <a:gd name="T3" fmla="*/ 0 h 2048"/>
              <a:gd name="T4" fmla="*/ 1448 w 2048"/>
              <a:gd name="T5" fmla="*/ 240 h 2048"/>
              <a:gd name="T6" fmla="*/ 1208 w 2048"/>
              <a:gd name="T7" fmla="*/ 180 h 2048"/>
              <a:gd name="T8" fmla="*/ 848 w 2048"/>
              <a:gd name="T9" fmla="*/ 180 h 2048"/>
              <a:gd name="T10" fmla="*/ 600 w 2048"/>
              <a:gd name="T11" fmla="*/ 240 h 2048"/>
              <a:gd name="T12" fmla="*/ 420 w 2048"/>
              <a:gd name="T13" fmla="*/ 0 h 2048"/>
              <a:gd name="T14" fmla="*/ 240 w 2048"/>
              <a:gd name="T15" fmla="*/ 240 h 2048"/>
              <a:gd name="T16" fmla="*/ 0 w 2048"/>
              <a:gd name="T17" fmla="*/ 420 h 2048"/>
              <a:gd name="T18" fmla="*/ 180 w 2048"/>
              <a:gd name="T19" fmla="*/ 1928 h 2048"/>
              <a:gd name="T20" fmla="*/ 1508 w 2048"/>
              <a:gd name="T21" fmla="*/ 2048 h 2048"/>
              <a:gd name="T22" fmla="*/ 2048 w 2048"/>
              <a:gd name="T23" fmla="*/ 420 h 2048"/>
              <a:gd name="T24" fmla="*/ 1568 w 2048"/>
              <a:gd name="T25" fmla="*/ 180 h 2048"/>
              <a:gd name="T26" fmla="*/ 1688 w 2048"/>
              <a:gd name="T27" fmla="*/ 180 h 2048"/>
              <a:gd name="T28" fmla="*/ 1628 w 2048"/>
              <a:gd name="T29" fmla="*/ 480 h 2048"/>
              <a:gd name="T30" fmla="*/ 1568 w 2048"/>
              <a:gd name="T31" fmla="*/ 180 h 2048"/>
              <a:gd name="T32" fmla="*/ 968 w 2048"/>
              <a:gd name="T33" fmla="*/ 300 h 2048"/>
              <a:gd name="T34" fmla="*/ 968 w 2048"/>
              <a:gd name="T35" fmla="*/ 180 h 2048"/>
              <a:gd name="T36" fmla="*/ 1088 w 2048"/>
              <a:gd name="T37" fmla="*/ 180 h 2048"/>
              <a:gd name="T38" fmla="*/ 1028 w 2048"/>
              <a:gd name="T39" fmla="*/ 480 h 2048"/>
              <a:gd name="T40" fmla="*/ 968 w 2048"/>
              <a:gd name="T41" fmla="*/ 300 h 2048"/>
              <a:gd name="T42" fmla="*/ 420 w 2048"/>
              <a:gd name="T43" fmla="*/ 120 h 2048"/>
              <a:gd name="T44" fmla="*/ 480 w 2048"/>
              <a:gd name="T45" fmla="*/ 420 h 2048"/>
              <a:gd name="T46" fmla="*/ 360 w 2048"/>
              <a:gd name="T47" fmla="*/ 420 h 2048"/>
              <a:gd name="T48" fmla="*/ 1508 w 2048"/>
              <a:gd name="T49" fmla="*/ 1928 h 2048"/>
              <a:gd name="T50" fmla="*/ 1508 w 2048"/>
              <a:gd name="T51" fmla="*/ 1088 h 2048"/>
              <a:gd name="T52" fmla="*/ 1508 w 2048"/>
              <a:gd name="T53" fmla="*/ 1928 h 2048"/>
              <a:gd name="T54" fmla="*/ 1508 w 2048"/>
              <a:gd name="T55" fmla="*/ 968 h 2048"/>
              <a:gd name="T56" fmla="*/ 1148 w 2048"/>
              <a:gd name="T57" fmla="*/ 1088 h 2048"/>
              <a:gd name="T58" fmla="*/ 848 w 2048"/>
              <a:gd name="T59" fmla="*/ 1148 h 2048"/>
              <a:gd name="T60" fmla="*/ 1059 w 2048"/>
              <a:gd name="T61" fmla="*/ 1208 h 2048"/>
              <a:gd name="T62" fmla="*/ 908 w 2048"/>
              <a:gd name="T63" fmla="*/ 1448 h 2048"/>
              <a:gd name="T64" fmla="*/ 908 w 2048"/>
              <a:gd name="T65" fmla="*/ 1568 h 2048"/>
              <a:gd name="T66" fmla="*/ 1059 w 2048"/>
              <a:gd name="T67" fmla="*/ 1808 h 2048"/>
              <a:gd name="T68" fmla="*/ 120 w 2048"/>
              <a:gd name="T69" fmla="*/ 1748 h 2048"/>
              <a:gd name="T70" fmla="*/ 1928 w 2048"/>
              <a:gd name="T71" fmla="*/ 848 h 2048"/>
              <a:gd name="T72" fmla="*/ 1928 w 2048"/>
              <a:gd name="T73" fmla="*/ 728 h 2048"/>
              <a:gd name="T74" fmla="*/ 120 w 2048"/>
              <a:gd name="T75" fmla="*/ 420 h 2048"/>
              <a:gd name="T76" fmla="*/ 240 w 2048"/>
              <a:gd name="T77" fmla="*/ 360 h 2048"/>
              <a:gd name="T78" fmla="*/ 420 w 2048"/>
              <a:gd name="T79" fmla="*/ 600 h 2048"/>
              <a:gd name="T80" fmla="*/ 600 w 2048"/>
              <a:gd name="T81" fmla="*/ 360 h 2048"/>
              <a:gd name="T82" fmla="*/ 848 w 2048"/>
              <a:gd name="T83" fmla="*/ 420 h 2048"/>
              <a:gd name="T84" fmla="*/ 1208 w 2048"/>
              <a:gd name="T85" fmla="*/ 420 h 2048"/>
              <a:gd name="T86" fmla="*/ 1448 w 2048"/>
              <a:gd name="T87" fmla="*/ 360 h 2048"/>
              <a:gd name="T88" fmla="*/ 1628 w 2048"/>
              <a:gd name="T89" fmla="*/ 600 h 2048"/>
              <a:gd name="T90" fmla="*/ 1808 w 2048"/>
              <a:gd name="T91" fmla="*/ 360 h 2048"/>
              <a:gd name="T92" fmla="*/ 1928 w 2048"/>
              <a:gd name="T93" fmla="*/ 420 h 20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2048" h="2048">
                <a:moveTo>
                  <a:pt x="1868" y="240"/>
                </a:moveTo>
                <a:cubicBezTo>
                  <a:pt x="1808" y="240"/>
                  <a:pt x="1808" y="240"/>
                  <a:pt x="1808" y="240"/>
                </a:cubicBezTo>
                <a:cubicBezTo>
                  <a:pt x="1808" y="180"/>
                  <a:pt x="1808" y="180"/>
                  <a:pt x="1808" y="180"/>
                </a:cubicBezTo>
                <a:cubicBezTo>
                  <a:pt x="1808" y="81"/>
                  <a:pt x="1727" y="0"/>
                  <a:pt x="1628" y="0"/>
                </a:cubicBezTo>
                <a:cubicBezTo>
                  <a:pt x="1529" y="0"/>
                  <a:pt x="1448" y="81"/>
                  <a:pt x="1448" y="180"/>
                </a:cubicBezTo>
                <a:cubicBezTo>
                  <a:pt x="1448" y="240"/>
                  <a:pt x="1448" y="240"/>
                  <a:pt x="1448" y="240"/>
                </a:cubicBezTo>
                <a:cubicBezTo>
                  <a:pt x="1208" y="240"/>
                  <a:pt x="1208" y="240"/>
                  <a:pt x="1208" y="240"/>
                </a:cubicBezTo>
                <a:cubicBezTo>
                  <a:pt x="1208" y="180"/>
                  <a:pt x="1208" y="180"/>
                  <a:pt x="1208" y="180"/>
                </a:cubicBezTo>
                <a:cubicBezTo>
                  <a:pt x="1208" y="81"/>
                  <a:pt x="1127" y="0"/>
                  <a:pt x="1028" y="0"/>
                </a:cubicBezTo>
                <a:cubicBezTo>
                  <a:pt x="929" y="0"/>
                  <a:pt x="848" y="81"/>
                  <a:pt x="848" y="180"/>
                </a:cubicBezTo>
                <a:cubicBezTo>
                  <a:pt x="848" y="240"/>
                  <a:pt x="848" y="240"/>
                  <a:pt x="848" y="240"/>
                </a:cubicBezTo>
                <a:cubicBezTo>
                  <a:pt x="600" y="240"/>
                  <a:pt x="600" y="240"/>
                  <a:pt x="600" y="240"/>
                </a:cubicBezTo>
                <a:cubicBezTo>
                  <a:pt x="600" y="180"/>
                  <a:pt x="600" y="180"/>
                  <a:pt x="600" y="180"/>
                </a:cubicBezTo>
                <a:cubicBezTo>
                  <a:pt x="600" y="81"/>
                  <a:pt x="519" y="0"/>
                  <a:pt x="420" y="0"/>
                </a:cubicBezTo>
                <a:cubicBezTo>
                  <a:pt x="321" y="0"/>
                  <a:pt x="240" y="81"/>
                  <a:pt x="240" y="180"/>
                </a:cubicBezTo>
                <a:cubicBezTo>
                  <a:pt x="240" y="240"/>
                  <a:pt x="240" y="240"/>
                  <a:pt x="240" y="240"/>
                </a:cubicBezTo>
                <a:cubicBezTo>
                  <a:pt x="180" y="240"/>
                  <a:pt x="180" y="240"/>
                  <a:pt x="180" y="240"/>
                </a:cubicBezTo>
                <a:cubicBezTo>
                  <a:pt x="81" y="240"/>
                  <a:pt x="0" y="321"/>
                  <a:pt x="0" y="420"/>
                </a:cubicBezTo>
                <a:cubicBezTo>
                  <a:pt x="0" y="1748"/>
                  <a:pt x="0" y="1748"/>
                  <a:pt x="0" y="1748"/>
                </a:cubicBezTo>
                <a:cubicBezTo>
                  <a:pt x="0" y="1847"/>
                  <a:pt x="81" y="1928"/>
                  <a:pt x="180" y="1928"/>
                </a:cubicBezTo>
                <a:cubicBezTo>
                  <a:pt x="1169" y="1928"/>
                  <a:pt x="1169" y="1928"/>
                  <a:pt x="1169" y="1928"/>
                </a:cubicBezTo>
                <a:cubicBezTo>
                  <a:pt x="1262" y="2003"/>
                  <a:pt x="1380" y="2048"/>
                  <a:pt x="1508" y="2048"/>
                </a:cubicBezTo>
                <a:cubicBezTo>
                  <a:pt x="1806" y="2048"/>
                  <a:pt x="2048" y="1806"/>
                  <a:pt x="2048" y="1508"/>
                </a:cubicBezTo>
                <a:cubicBezTo>
                  <a:pt x="2048" y="420"/>
                  <a:pt x="2048" y="420"/>
                  <a:pt x="2048" y="420"/>
                </a:cubicBezTo>
                <a:cubicBezTo>
                  <a:pt x="2048" y="321"/>
                  <a:pt x="1967" y="240"/>
                  <a:pt x="1868" y="240"/>
                </a:cubicBezTo>
                <a:close/>
                <a:moveTo>
                  <a:pt x="1568" y="180"/>
                </a:moveTo>
                <a:cubicBezTo>
                  <a:pt x="1568" y="147"/>
                  <a:pt x="1595" y="120"/>
                  <a:pt x="1628" y="120"/>
                </a:cubicBezTo>
                <a:cubicBezTo>
                  <a:pt x="1661" y="120"/>
                  <a:pt x="1688" y="147"/>
                  <a:pt x="1688" y="180"/>
                </a:cubicBezTo>
                <a:cubicBezTo>
                  <a:pt x="1688" y="420"/>
                  <a:pt x="1688" y="420"/>
                  <a:pt x="1688" y="420"/>
                </a:cubicBezTo>
                <a:cubicBezTo>
                  <a:pt x="1688" y="453"/>
                  <a:pt x="1661" y="480"/>
                  <a:pt x="1628" y="480"/>
                </a:cubicBezTo>
                <a:cubicBezTo>
                  <a:pt x="1595" y="480"/>
                  <a:pt x="1568" y="453"/>
                  <a:pt x="1568" y="420"/>
                </a:cubicBezTo>
                <a:lnTo>
                  <a:pt x="1568" y="180"/>
                </a:lnTo>
                <a:close/>
                <a:moveTo>
                  <a:pt x="968" y="300"/>
                </a:moveTo>
                <a:cubicBezTo>
                  <a:pt x="968" y="300"/>
                  <a:pt x="968" y="300"/>
                  <a:pt x="968" y="300"/>
                </a:cubicBezTo>
                <a:cubicBezTo>
                  <a:pt x="968" y="300"/>
                  <a:pt x="968" y="300"/>
                  <a:pt x="968" y="300"/>
                </a:cubicBezTo>
                <a:cubicBezTo>
                  <a:pt x="968" y="180"/>
                  <a:pt x="968" y="180"/>
                  <a:pt x="968" y="180"/>
                </a:cubicBezTo>
                <a:cubicBezTo>
                  <a:pt x="968" y="147"/>
                  <a:pt x="995" y="120"/>
                  <a:pt x="1028" y="120"/>
                </a:cubicBezTo>
                <a:cubicBezTo>
                  <a:pt x="1061" y="120"/>
                  <a:pt x="1088" y="147"/>
                  <a:pt x="1088" y="180"/>
                </a:cubicBezTo>
                <a:cubicBezTo>
                  <a:pt x="1088" y="420"/>
                  <a:pt x="1088" y="420"/>
                  <a:pt x="1088" y="420"/>
                </a:cubicBezTo>
                <a:cubicBezTo>
                  <a:pt x="1088" y="453"/>
                  <a:pt x="1061" y="480"/>
                  <a:pt x="1028" y="480"/>
                </a:cubicBezTo>
                <a:cubicBezTo>
                  <a:pt x="995" y="480"/>
                  <a:pt x="968" y="453"/>
                  <a:pt x="968" y="420"/>
                </a:cubicBezTo>
                <a:lnTo>
                  <a:pt x="968" y="300"/>
                </a:lnTo>
                <a:close/>
                <a:moveTo>
                  <a:pt x="360" y="180"/>
                </a:moveTo>
                <a:cubicBezTo>
                  <a:pt x="360" y="147"/>
                  <a:pt x="387" y="120"/>
                  <a:pt x="420" y="120"/>
                </a:cubicBezTo>
                <a:cubicBezTo>
                  <a:pt x="453" y="120"/>
                  <a:pt x="480" y="147"/>
                  <a:pt x="480" y="180"/>
                </a:cubicBezTo>
                <a:cubicBezTo>
                  <a:pt x="480" y="420"/>
                  <a:pt x="480" y="420"/>
                  <a:pt x="480" y="420"/>
                </a:cubicBezTo>
                <a:cubicBezTo>
                  <a:pt x="480" y="453"/>
                  <a:pt x="453" y="480"/>
                  <a:pt x="420" y="480"/>
                </a:cubicBezTo>
                <a:cubicBezTo>
                  <a:pt x="387" y="480"/>
                  <a:pt x="360" y="453"/>
                  <a:pt x="360" y="420"/>
                </a:cubicBezTo>
                <a:lnTo>
                  <a:pt x="360" y="180"/>
                </a:lnTo>
                <a:close/>
                <a:moveTo>
                  <a:pt x="1508" y="1928"/>
                </a:moveTo>
                <a:cubicBezTo>
                  <a:pt x="1276" y="1928"/>
                  <a:pt x="1088" y="1740"/>
                  <a:pt x="1088" y="1508"/>
                </a:cubicBezTo>
                <a:cubicBezTo>
                  <a:pt x="1088" y="1276"/>
                  <a:pt x="1276" y="1088"/>
                  <a:pt x="1508" y="1088"/>
                </a:cubicBezTo>
                <a:cubicBezTo>
                  <a:pt x="1740" y="1088"/>
                  <a:pt x="1928" y="1276"/>
                  <a:pt x="1928" y="1508"/>
                </a:cubicBezTo>
                <a:cubicBezTo>
                  <a:pt x="1928" y="1740"/>
                  <a:pt x="1740" y="1928"/>
                  <a:pt x="1508" y="1928"/>
                </a:cubicBezTo>
                <a:close/>
                <a:moveTo>
                  <a:pt x="1928" y="1169"/>
                </a:moveTo>
                <a:cubicBezTo>
                  <a:pt x="1829" y="1046"/>
                  <a:pt x="1677" y="968"/>
                  <a:pt x="1508" y="968"/>
                </a:cubicBezTo>
                <a:cubicBezTo>
                  <a:pt x="1378" y="968"/>
                  <a:pt x="1259" y="1014"/>
                  <a:pt x="1166" y="1091"/>
                </a:cubicBezTo>
                <a:cubicBezTo>
                  <a:pt x="1160" y="1089"/>
                  <a:pt x="1154" y="1088"/>
                  <a:pt x="1148" y="1088"/>
                </a:cubicBezTo>
                <a:cubicBezTo>
                  <a:pt x="908" y="1088"/>
                  <a:pt x="908" y="1088"/>
                  <a:pt x="908" y="1088"/>
                </a:cubicBezTo>
                <a:cubicBezTo>
                  <a:pt x="875" y="1088"/>
                  <a:pt x="848" y="1115"/>
                  <a:pt x="848" y="1148"/>
                </a:cubicBezTo>
                <a:cubicBezTo>
                  <a:pt x="848" y="1181"/>
                  <a:pt x="875" y="1208"/>
                  <a:pt x="908" y="1208"/>
                </a:cubicBezTo>
                <a:cubicBezTo>
                  <a:pt x="1059" y="1208"/>
                  <a:pt x="1059" y="1208"/>
                  <a:pt x="1059" y="1208"/>
                </a:cubicBezTo>
                <a:cubicBezTo>
                  <a:pt x="1012" y="1278"/>
                  <a:pt x="981" y="1360"/>
                  <a:pt x="971" y="1448"/>
                </a:cubicBezTo>
                <a:cubicBezTo>
                  <a:pt x="908" y="1448"/>
                  <a:pt x="908" y="1448"/>
                  <a:pt x="908" y="1448"/>
                </a:cubicBezTo>
                <a:cubicBezTo>
                  <a:pt x="875" y="1448"/>
                  <a:pt x="848" y="1475"/>
                  <a:pt x="848" y="1508"/>
                </a:cubicBezTo>
                <a:cubicBezTo>
                  <a:pt x="848" y="1541"/>
                  <a:pt x="875" y="1568"/>
                  <a:pt x="908" y="1568"/>
                </a:cubicBezTo>
                <a:cubicBezTo>
                  <a:pt x="971" y="1568"/>
                  <a:pt x="971" y="1568"/>
                  <a:pt x="971" y="1568"/>
                </a:cubicBezTo>
                <a:cubicBezTo>
                  <a:pt x="981" y="1656"/>
                  <a:pt x="1012" y="1738"/>
                  <a:pt x="1059" y="1808"/>
                </a:cubicBezTo>
                <a:cubicBezTo>
                  <a:pt x="180" y="1808"/>
                  <a:pt x="180" y="1808"/>
                  <a:pt x="180" y="1808"/>
                </a:cubicBezTo>
                <a:cubicBezTo>
                  <a:pt x="147" y="1808"/>
                  <a:pt x="120" y="1781"/>
                  <a:pt x="120" y="1748"/>
                </a:cubicBezTo>
                <a:cubicBezTo>
                  <a:pt x="120" y="848"/>
                  <a:pt x="120" y="848"/>
                  <a:pt x="120" y="848"/>
                </a:cubicBezTo>
                <a:cubicBezTo>
                  <a:pt x="1928" y="848"/>
                  <a:pt x="1928" y="848"/>
                  <a:pt x="1928" y="848"/>
                </a:cubicBezTo>
                <a:lnTo>
                  <a:pt x="1928" y="1169"/>
                </a:lnTo>
                <a:close/>
                <a:moveTo>
                  <a:pt x="1928" y="728"/>
                </a:moveTo>
                <a:cubicBezTo>
                  <a:pt x="120" y="728"/>
                  <a:pt x="120" y="728"/>
                  <a:pt x="120" y="728"/>
                </a:cubicBezTo>
                <a:cubicBezTo>
                  <a:pt x="120" y="420"/>
                  <a:pt x="120" y="420"/>
                  <a:pt x="120" y="420"/>
                </a:cubicBezTo>
                <a:cubicBezTo>
                  <a:pt x="120" y="387"/>
                  <a:pt x="147" y="360"/>
                  <a:pt x="180" y="360"/>
                </a:cubicBezTo>
                <a:cubicBezTo>
                  <a:pt x="240" y="360"/>
                  <a:pt x="240" y="360"/>
                  <a:pt x="240" y="360"/>
                </a:cubicBezTo>
                <a:cubicBezTo>
                  <a:pt x="240" y="420"/>
                  <a:pt x="240" y="420"/>
                  <a:pt x="240" y="420"/>
                </a:cubicBezTo>
                <a:cubicBezTo>
                  <a:pt x="240" y="519"/>
                  <a:pt x="321" y="600"/>
                  <a:pt x="420" y="600"/>
                </a:cubicBezTo>
                <a:cubicBezTo>
                  <a:pt x="519" y="600"/>
                  <a:pt x="600" y="519"/>
                  <a:pt x="600" y="420"/>
                </a:cubicBezTo>
                <a:cubicBezTo>
                  <a:pt x="600" y="360"/>
                  <a:pt x="600" y="360"/>
                  <a:pt x="600" y="360"/>
                </a:cubicBezTo>
                <a:cubicBezTo>
                  <a:pt x="848" y="360"/>
                  <a:pt x="848" y="360"/>
                  <a:pt x="848" y="360"/>
                </a:cubicBezTo>
                <a:cubicBezTo>
                  <a:pt x="848" y="420"/>
                  <a:pt x="848" y="420"/>
                  <a:pt x="848" y="420"/>
                </a:cubicBezTo>
                <a:cubicBezTo>
                  <a:pt x="848" y="519"/>
                  <a:pt x="929" y="600"/>
                  <a:pt x="1028" y="600"/>
                </a:cubicBezTo>
                <a:cubicBezTo>
                  <a:pt x="1127" y="600"/>
                  <a:pt x="1208" y="519"/>
                  <a:pt x="1208" y="420"/>
                </a:cubicBezTo>
                <a:cubicBezTo>
                  <a:pt x="1208" y="360"/>
                  <a:pt x="1208" y="360"/>
                  <a:pt x="1208" y="360"/>
                </a:cubicBezTo>
                <a:cubicBezTo>
                  <a:pt x="1448" y="360"/>
                  <a:pt x="1448" y="360"/>
                  <a:pt x="1448" y="360"/>
                </a:cubicBezTo>
                <a:cubicBezTo>
                  <a:pt x="1448" y="420"/>
                  <a:pt x="1448" y="420"/>
                  <a:pt x="1448" y="420"/>
                </a:cubicBezTo>
                <a:cubicBezTo>
                  <a:pt x="1448" y="519"/>
                  <a:pt x="1529" y="600"/>
                  <a:pt x="1628" y="600"/>
                </a:cubicBezTo>
                <a:cubicBezTo>
                  <a:pt x="1727" y="600"/>
                  <a:pt x="1808" y="519"/>
                  <a:pt x="1808" y="420"/>
                </a:cubicBezTo>
                <a:cubicBezTo>
                  <a:pt x="1808" y="360"/>
                  <a:pt x="1808" y="360"/>
                  <a:pt x="1808" y="360"/>
                </a:cubicBezTo>
                <a:cubicBezTo>
                  <a:pt x="1868" y="360"/>
                  <a:pt x="1868" y="360"/>
                  <a:pt x="1868" y="360"/>
                </a:cubicBezTo>
                <a:cubicBezTo>
                  <a:pt x="1901" y="360"/>
                  <a:pt x="1928" y="387"/>
                  <a:pt x="1928" y="420"/>
                </a:cubicBezTo>
                <a:lnTo>
                  <a:pt x="1928" y="728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71" name="Freeform 27"/>
          <p:cNvSpPr>
            <a:spLocks/>
          </p:cNvSpPr>
          <p:nvPr/>
        </p:nvSpPr>
        <p:spPr bwMode="auto">
          <a:xfrm flipH="1">
            <a:off x="6190877" y="5041278"/>
            <a:ext cx="48107" cy="48107"/>
          </a:xfrm>
          <a:custGeom>
            <a:avLst/>
            <a:gdLst>
              <a:gd name="T0" fmla="*/ 300 w 360"/>
              <a:gd name="T1" fmla="*/ 240 h 360"/>
              <a:gd name="T2" fmla="*/ 120 w 360"/>
              <a:gd name="T3" fmla="*/ 240 h 360"/>
              <a:gd name="T4" fmla="*/ 120 w 360"/>
              <a:gd name="T5" fmla="*/ 60 h 360"/>
              <a:gd name="T6" fmla="*/ 60 w 360"/>
              <a:gd name="T7" fmla="*/ 0 h 360"/>
              <a:gd name="T8" fmla="*/ 0 w 360"/>
              <a:gd name="T9" fmla="*/ 60 h 360"/>
              <a:gd name="T10" fmla="*/ 0 w 360"/>
              <a:gd name="T11" fmla="*/ 300 h 360"/>
              <a:gd name="T12" fmla="*/ 60 w 360"/>
              <a:gd name="T13" fmla="*/ 360 h 360"/>
              <a:gd name="T14" fmla="*/ 300 w 360"/>
              <a:gd name="T15" fmla="*/ 360 h 360"/>
              <a:gd name="T16" fmla="*/ 360 w 360"/>
              <a:gd name="T17" fmla="*/ 300 h 360"/>
              <a:gd name="T18" fmla="*/ 300 w 360"/>
              <a:gd name="T19" fmla="*/ 240 h 3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60" h="360">
                <a:moveTo>
                  <a:pt x="300" y="240"/>
                </a:moveTo>
                <a:cubicBezTo>
                  <a:pt x="120" y="240"/>
                  <a:pt x="120" y="240"/>
                  <a:pt x="120" y="240"/>
                </a:cubicBezTo>
                <a:cubicBezTo>
                  <a:pt x="120" y="60"/>
                  <a:pt x="120" y="60"/>
                  <a:pt x="120" y="60"/>
                </a:cubicBezTo>
                <a:cubicBezTo>
                  <a:pt x="120" y="27"/>
                  <a:pt x="93" y="0"/>
                  <a:pt x="60" y="0"/>
                </a:cubicBezTo>
                <a:cubicBezTo>
                  <a:pt x="27" y="0"/>
                  <a:pt x="0" y="27"/>
                  <a:pt x="0" y="60"/>
                </a:cubicBezTo>
                <a:cubicBezTo>
                  <a:pt x="0" y="300"/>
                  <a:pt x="0" y="300"/>
                  <a:pt x="0" y="300"/>
                </a:cubicBezTo>
                <a:cubicBezTo>
                  <a:pt x="0" y="333"/>
                  <a:pt x="27" y="360"/>
                  <a:pt x="60" y="360"/>
                </a:cubicBezTo>
                <a:cubicBezTo>
                  <a:pt x="300" y="360"/>
                  <a:pt x="300" y="360"/>
                  <a:pt x="300" y="360"/>
                </a:cubicBezTo>
                <a:cubicBezTo>
                  <a:pt x="333" y="360"/>
                  <a:pt x="360" y="333"/>
                  <a:pt x="360" y="300"/>
                </a:cubicBezTo>
                <a:cubicBezTo>
                  <a:pt x="360" y="267"/>
                  <a:pt x="333" y="240"/>
                  <a:pt x="300" y="24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72" name="Freeform 29"/>
          <p:cNvSpPr>
            <a:spLocks/>
          </p:cNvSpPr>
          <p:nvPr/>
        </p:nvSpPr>
        <p:spPr bwMode="auto">
          <a:xfrm flipH="1">
            <a:off x="6335523" y="5012861"/>
            <a:ext cx="48107" cy="15564"/>
          </a:xfrm>
          <a:custGeom>
            <a:avLst/>
            <a:gdLst>
              <a:gd name="T0" fmla="*/ 300 w 360"/>
              <a:gd name="T1" fmla="*/ 0 h 120"/>
              <a:gd name="T2" fmla="*/ 60 w 360"/>
              <a:gd name="T3" fmla="*/ 0 h 120"/>
              <a:gd name="T4" fmla="*/ 0 w 360"/>
              <a:gd name="T5" fmla="*/ 60 h 120"/>
              <a:gd name="T6" fmla="*/ 60 w 360"/>
              <a:gd name="T7" fmla="*/ 120 h 120"/>
              <a:gd name="T8" fmla="*/ 300 w 360"/>
              <a:gd name="T9" fmla="*/ 120 h 120"/>
              <a:gd name="T10" fmla="*/ 360 w 360"/>
              <a:gd name="T11" fmla="*/ 60 h 120"/>
              <a:gd name="T12" fmla="*/ 300 w 360"/>
              <a:gd name="T13" fmla="*/ 0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60" h="120">
                <a:moveTo>
                  <a:pt x="300" y="0"/>
                </a:moveTo>
                <a:cubicBezTo>
                  <a:pt x="60" y="0"/>
                  <a:pt x="60" y="0"/>
                  <a:pt x="60" y="0"/>
                </a:cubicBezTo>
                <a:cubicBezTo>
                  <a:pt x="27" y="0"/>
                  <a:pt x="0" y="27"/>
                  <a:pt x="0" y="60"/>
                </a:cubicBezTo>
                <a:cubicBezTo>
                  <a:pt x="0" y="93"/>
                  <a:pt x="27" y="120"/>
                  <a:pt x="60" y="120"/>
                </a:cubicBezTo>
                <a:cubicBezTo>
                  <a:pt x="300" y="120"/>
                  <a:pt x="300" y="120"/>
                  <a:pt x="300" y="120"/>
                </a:cubicBezTo>
                <a:cubicBezTo>
                  <a:pt x="333" y="120"/>
                  <a:pt x="360" y="93"/>
                  <a:pt x="360" y="60"/>
                </a:cubicBezTo>
                <a:cubicBezTo>
                  <a:pt x="360" y="27"/>
                  <a:pt x="333" y="0"/>
                  <a:pt x="300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73" name="Freeform 29"/>
          <p:cNvSpPr>
            <a:spLocks/>
          </p:cNvSpPr>
          <p:nvPr/>
        </p:nvSpPr>
        <p:spPr bwMode="auto">
          <a:xfrm flipH="1">
            <a:off x="6335523" y="5065331"/>
            <a:ext cx="48107" cy="15564"/>
          </a:xfrm>
          <a:custGeom>
            <a:avLst/>
            <a:gdLst>
              <a:gd name="T0" fmla="*/ 300 w 360"/>
              <a:gd name="T1" fmla="*/ 0 h 120"/>
              <a:gd name="T2" fmla="*/ 60 w 360"/>
              <a:gd name="T3" fmla="*/ 0 h 120"/>
              <a:gd name="T4" fmla="*/ 0 w 360"/>
              <a:gd name="T5" fmla="*/ 60 h 120"/>
              <a:gd name="T6" fmla="*/ 60 w 360"/>
              <a:gd name="T7" fmla="*/ 120 h 120"/>
              <a:gd name="T8" fmla="*/ 300 w 360"/>
              <a:gd name="T9" fmla="*/ 120 h 120"/>
              <a:gd name="T10" fmla="*/ 360 w 360"/>
              <a:gd name="T11" fmla="*/ 60 h 120"/>
              <a:gd name="T12" fmla="*/ 300 w 360"/>
              <a:gd name="T13" fmla="*/ 0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60" h="120">
                <a:moveTo>
                  <a:pt x="300" y="0"/>
                </a:moveTo>
                <a:cubicBezTo>
                  <a:pt x="60" y="0"/>
                  <a:pt x="60" y="0"/>
                  <a:pt x="60" y="0"/>
                </a:cubicBezTo>
                <a:cubicBezTo>
                  <a:pt x="27" y="0"/>
                  <a:pt x="0" y="27"/>
                  <a:pt x="0" y="60"/>
                </a:cubicBezTo>
                <a:cubicBezTo>
                  <a:pt x="0" y="93"/>
                  <a:pt x="27" y="120"/>
                  <a:pt x="60" y="120"/>
                </a:cubicBezTo>
                <a:cubicBezTo>
                  <a:pt x="300" y="120"/>
                  <a:pt x="300" y="120"/>
                  <a:pt x="300" y="120"/>
                </a:cubicBezTo>
                <a:cubicBezTo>
                  <a:pt x="333" y="120"/>
                  <a:pt x="360" y="93"/>
                  <a:pt x="360" y="60"/>
                </a:cubicBezTo>
                <a:cubicBezTo>
                  <a:pt x="360" y="27"/>
                  <a:pt x="333" y="0"/>
                  <a:pt x="300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74" name="Freeform 30"/>
          <p:cNvSpPr>
            <a:spLocks noEditPoints="1"/>
          </p:cNvSpPr>
          <p:nvPr/>
        </p:nvSpPr>
        <p:spPr bwMode="auto">
          <a:xfrm flipH="1">
            <a:off x="2706560" y="2653405"/>
            <a:ext cx="273077" cy="273078"/>
          </a:xfrm>
          <a:custGeom>
            <a:avLst/>
            <a:gdLst>
              <a:gd name="T0" fmla="*/ 1808 w 2048"/>
              <a:gd name="T1" fmla="*/ 240 h 2048"/>
              <a:gd name="T2" fmla="*/ 1628 w 2048"/>
              <a:gd name="T3" fmla="*/ 0 h 2048"/>
              <a:gd name="T4" fmla="*/ 1448 w 2048"/>
              <a:gd name="T5" fmla="*/ 240 h 2048"/>
              <a:gd name="T6" fmla="*/ 1208 w 2048"/>
              <a:gd name="T7" fmla="*/ 180 h 2048"/>
              <a:gd name="T8" fmla="*/ 848 w 2048"/>
              <a:gd name="T9" fmla="*/ 180 h 2048"/>
              <a:gd name="T10" fmla="*/ 600 w 2048"/>
              <a:gd name="T11" fmla="*/ 240 h 2048"/>
              <a:gd name="T12" fmla="*/ 420 w 2048"/>
              <a:gd name="T13" fmla="*/ 0 h 2048"/>
              <a:gd name="T14" fmla="*/ 240 w 2048"/>
              <a:gd name="T15" fmla="*/ 240 h 2048"/>
              <a:gd name="T16" fmla="*/ 0 w 2048"/>
              <a:gd name="T17" fmla="*/ 420 h 2048"/>
              <a:gd name="T18" fmla="*/ 180 w 2048"/>
              <a:gd name="T19" fmla="*/ 1928 h 2048"/>
              <a:gd name="T20" fmla="*/ 1508 w 2048"/>
              <a:gd name="T21" fmla="*/ 2048 h 2048"/>
              <a:gd name="T22" fmla="*/ 2048 w 2048"/>
              <a:gd name="T23" fmla="*/ 420 h 2048"/>
              <a:gd name="T24" fmla="*/ 1568 w 2048"/>
              <a:gd name="T25" fmla="*/ 180 h 2048"/>
              <a:gd name="T26" fmla="*/ 1688 w 2048"/>
              <a:gd name="T27" fmla="*/ 180 h 2048"/>
              <a:gd name="T28" fmla="*/ 1628 w 2048"/>
              <a:gd name="T29" fmla="*/ 480 h 2048"/>
              <a:gd name="T30" fmla="*/ 1568 w 2048"/>
              <a:gd name="T31" fmla="*/ 180 h 2048"/>
              <a:gd name="T32" fmla="*/ 968 w 2048"/>
              <a:gd name="T33" fmla="*/ 300 h 2048"/>
              <a:gd name="T34" fmla="*/ 968 w 2048"/>
              <a:gd name="T35" fmla="*/ 180 h 2048"/>
              <a:gd name="T36" fmla="*/ 1088 w 2048"/>
              <a:gd name="T37" fmla="*/ 180 h 2048"/>
              <a:gd name="T38" fmla="*/ 1028 w 2048"/>
              <a:gd name="T39" fmla="*/ 480 h 2048"/>
              <a:gd name="T40" fmla="*/ 968 w 2048"/>
              <a:gd name="T41" fmla="*/ 300 h 2048"/>
              <a:gd name="T42" fmla="*/ 420 w 2048"/>
              <a:gd name="T43" fmla="*/ 120 h 2048"/>
              <a:gd name="T44" fmla="*/ 480 w 2048"/>
              <a:gd name="T45" fmla="*/ 420 h 2048"/>
              <a:gd name="T46" fmla="*/ 360 w 2048"/>
              <a:gd name="T47" fmla="*/ 420 h 2048"/>
              <a:gd name="T48" fmla="*/ 1508 w 2048"/>
              <a:gd name="T49" fmla="*/ 1928 h 2048"/>
              <a:gd name="T50" fmla="*/ 1508 w 2048"/>
              <a:gd name="T51" fmla="*/ 1088 h 2048"/>
              <a:gd name="T52" fmla="*/ 1508 w 2048"/>
              <a:gd name="T53" fmla="*/ 1928 h 2048"/>
              <a:gd name="T54" fmla="*/ 1508 w 2048"/>
              <a:gd name="T55" fmla="*/ 968 h 2048"/>
              <a:gd name="T56" fmla="*/ 1148 w 2048"/>
              <a:gd name="T57" fmla="*/ 1088 h 2048"/>
              <a:gd name="T58" fmla="*/ 848 w 2048"/>
              <a:gd name="T59" fmla="*/ 1148 h 2048"/>
              <a:gd name="T60" fmla="*/ 1059 w 2048"/>
              <a:gd name="T61" fmla="*/ 1208 h 2048"/>
              <a:gd name="T62" fmla="*/ 908 w 2048"/>
              <a:gd name="T63" fmla="*/ 1448 h 2048"/>
              <a:gd name="T64" fmla="*/ 908 w 2048"/>
              <a:gd name="T65" fmla="*/ 1568 h 2048"/>
              <a:gd name="T66" fmla="*/ 1059 w 2048"/>
              <a:gd name="T67" fmla="*/ 1808 h 2048"/>
              <a:gd name="T68" fmla="*/ 120 w 2048"/>
              <a:gd name="T69" fmla="*/ 1748 h 2048"/>
              <a:gd name="T70" fmla="*/ 1928 w 2048"/>
              <a:gd name="T71" fmla="*/ 848 h 2048"/>
              <a:gd name="T72" fmla="*/ 1928 w 2048"/>
              <a:gd name="T73" fmla="*/ 728 h 2048"/>
              <a:gd name="T74" fmla="*/ 120 w 2048"/>
              <a:gd name="T75" fmla="*/ 420 h 2048"/>
              <a:gd name="T76" fmla="*/ 240 w 2048"/>
              <a:gd name="T77" fmla="*/ 360 h 2048"/>
              <a:gd name="T78" fmla="*/ 420 w 2048"/>
              <a:gd name="T79" fmla="*/ 600 h 2048"/>
              <a:gd name="T80" fmla="*/ 600 w 2048"/>
              <a:gd name="T81" fmla="*/ 360 h 2048"/>
              <a:gd name="T82" fmla="*/ 848 w 2048"/>
              <a:gd name="T83" fmla="*/ 420 h 2048"/>
              <a:gd name="T84" fmla="*/ 1208 w 2048"/>
              <a:gd name="T85" fmla="*/ 420 h 2048"/>
              <a:gd name="T86" fmla="*/ 1448 w 2048"/>
              <a:gd name="T87" fmla="*/ 360 h 2048"/>
              <a:gd name="T88" fmla="*/ 1628 w 2048"/>
              <a:gd name="T89" fmla="*/ 600 h 2048"/>
              <a:gd name="T90" fmla="*/ 1808 w 2048"/>
              <a:gd name="T91" fmla="*/ 360 h 2048"/>
              <a:gd name="T92" fmla="*/ 1928 w 2048"/>
              <a:gd name="T93" fmla="*/ 420 h 20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2048" h="2048">
                <a:moveTo>
                  <a:pt x="1868" y="240"/>
                </a:moveTo>
                <a:cubicBezTo>
                  <a:pt x="1808" y="240"/>
                  <a:pt x="1808" y="240"/>
                  <a:pt x="1808" y="240"/>
                </a:cubicBezTo>
                <a:cubicBezTo>
                  <a:pt x="1808" y="180"/>
                  <a:pt x="1808" y="180"/>
                  <a:pt x="1808" y="180"/>
                </a:cubicBezTo>
                <a:cubicBezTo>
                  <a:pt x="1808" y="81"/>
                  <a:pt x="1727" y="0"/>
                  <a:pt x="1628" y="0"/>
                </a:cubicBezTo>
                <a:cubicBezTo>
                  <a:pt x="1529" y="0"/>
                  <a:pt x="1448" y="81"/>
                  <a:pt x="1448" y="180"/>
                </a:cubicBezTo>
                <a:cubicBezTo>
                  <a:pt x="1448" y="240"/>
                  <a:pt x="1448" y="240"/>
                  <a:pt x="1448" y="240"/>
                </a:cubicBezTo>
                <a:cubicBezTo>
                  <a:pt x="1208" y="240"/>
                  <a:pt x="1208" y="240"/>
                  <a:pt x="1208" y="240"/>
                </a:cubicBezTo>
                <a:cubicBezTo>
                  <a:pt x="1208" y="180"/>
                  <a:pt x="1208" y="180"/>
                  <a:pt x="1208" y="180"/>
                </a:cubicBezTo>
                <a:cubicBezTo>
                  <a:pt x="1208" y="81"/>
                  <a:pt x="1127" y="0"/>
                  <a:pt x="1028" y="0"/>
                </a:cubicBezTo>
                <a:cubicBezTo>
                  <a:pt x="929" y="0"/>
                  <a:pt x="848" y="81"/>
                  <a:pt x="848" y="180"/>
                </a:cubicBezTo>
                <a:cubicBezTo>
                  <a:pt x="848" y="240"/>
                  <a:pt x="848" y="240"/>
                  <a:pt x="848" y="240"/>
                </a:cubicBezTo>
                <a:cubicBezTo>
                  <a:pt x="600" y="240"/>
                  <a:pt x="600" y="240"/>
                  <a:pt x="600" y="240"/>
                </a:cubicBezTo>
                <a:cubicBezTo>
                  <a:pt x="600" y="180"/>
                  <a:pt x="600" y="180"/>
                  <a:pt x="600" y="180"/>
                </a:cubicBezTo>
                <a:cubicBezTo>
                  <a:pt x="600" y="81"/>
                  <a:pt x="519" y="0"/>
                  <a:pt x="420" y="0"/>
                </a:cubicBezTo>
                <a:cubicBezTo>
                  <a:pt x="321" y="0"/>
                  <a:pt x="240" y="81"/>
                  <a:pt x="240" y="180"/>
                </a:cubicBezTo>
                <a:cubicBezTo>
                  <a:pt x="240" y="240"/>
                  <a:pt x="240" y="240"/>
                  <a:pt x="240" y="240"/>
                </a:cubicBezTo>
                <a:cubicBezTo>
                  <a:pt x="180" y="240"/>
                  <a:pt x="180" y="240"/>
                  <a:pt x="180" y="240"/>
                </a:cubicBezTo>
                <a:cubicBezTo>
                  <a:pt x="81" y="240"/>
                  <a:pt x="0" y="321"/>
                  <a:pt x="0" y="420"/>
                </a:cubicBezTo>
                <a:cubicBezTo>
                  <a:pt x="0" y="1748"/>
                  <a:pt x="0" y="1748"/>
                  <a:pt x="0" y="1748"/>
                </a:cubicBezTo>
                <a:cubicBezTo>
                  <a:pt x="0" y="1847"/>
                  <a:pt x="81" y="1928"/>
                  <a:pt x="180" y="1928"/>
                </a:cubicBezTo>
                <a:cubicBezTo>
                  <a:pt x="1169" y="1928"/>
                  <a:pt x="1169" y="1928"/>
                  <a:pt x="1169" y="1928"/>
                </a:cubicBezTo>
                <a:cubicBezTo>
                  <a:pt x="1262" y="2003"/>
                  <a:pt x="1380" y="2048"/>
                  <a:pt x="1508" y="2048"/>
                </a:cubicBezTo>
                <a:cubicBezTo>
                  <a:pt x="1806" y="2048"/>
                  <a:pt x="2048" y="1806"/>
                  <a:pt x="2048" y="1508"/>
                </a:cubicBezTo>
                <a:cubicBezTo>
                  <a:pt x="2048" y="420"/>
                  <a:pt x="2048" y="420"/>
                  <a:pt x="2048" y="420"/>
                </a:cubicBezTo>
                <a:cubicBezTo>
                  <a:pt x="2048" y="321"/>
                  <a:pt x="1967" y="240"/>
                  <a:pt x="1868" y="240"/>
                </a:cubicBezTo>
                <a:close/>
                <a:moveTo>
                  <a:pt x="1568" y="180"/>
                </a:moveTo>
                <a:cubicBezTo>
                  <a:pt x="1568" y="147"/>
                  <a:pt x="1595" y="120"/>
                  <a:pt x="1628" y="120"/>
                </a:cubicBezTo>
                <a:cubicBezTo>
                  <a:pt x="1661" y="120"/>
                  <a:pt x="1688" y="147"/>
                  <a:pt x="1688" y="180"/>
                </a:cubicBezTo>
                <a:cubicBezTo>
                  <a:pt x="1688" y="420"/>
                  <a:pt x="1688" y="420"/>
                  <a:pt x="1688" y="420"/>
                </a:cubicBezTo>
                <a:cubicBezTo>
                  <a:pt x="1688" y="453"/>
                  <a:pt x="1661" y="480"/>
                  <a:pt x="1628" y="480"/>
                </a:cubicBezTo>
                <a:cubicBezTo>
                  <a:pt x="1595" y="480"/>
                  <a:pt x="1568" y="453"/>
                  <a:pt x="1568" y="420"/>
                </a:cubicBezTo>
                <a:lnTo>
                  <a:pt x="1568" y="180"/>
                </a:lnTo>
                <a:close/>
                <a:moveTo>
                  <a:pt x="968" y="300"/>
                </a:moveTo>
                <a:cubicBezTo>
                  <a:pt x="968" y="300"/>
                  <a:pt x="968" y="300"/>
                  <a:pt x="968" y="300"/>
                </a:cubicBezTo>
                <a:cubicBezTo>
                  <a:pt x="968" y="300"/>
                  <a:pt x="968" y="300"/>
                  <a:pt x="968" y="300"/>
                </a:cubicBezTo>
                <a:cubicBezTo>
                  <a:pt x="968" y="180"/>
                  <a:pt x="968" y="180"/>
                  <a:pt x="968" y="180"/>
                </a:cubicBezTo>
                <a:cubicBezTo>
                  <a:pt x="968" y="147"/>
                  <a:pt x="995" y="120"/>
                  <a:pt x="1028" y="120"/>
                </a:cubicBezTo>
                <a:cubicBezTo>
                  <a:pt x="1061" y="120"/>
                  <a:pt x="1088" y="147"/>
                  <a:pt x="1088" y="180"/>
                </a:cubicBezTo>
                <a:cubicBezTo>
                  <a:pt x="1088" y="420"/>
                  <a:pt x="1088" y="420"/>
                  <a:pt x="1088" y="420"/>
                </a:cubicBezTo>
                <a:cubicBezTo>
                  <a:pt x="1088" y="453"/>
                  <a:pt x="1061" y="480"/>
                  <a:pt x="1028" y="480"/>
                </a:cubicBezTo>
                <a:cubicBezTo>
                  <a:pt x="995" y="480"/>
                  <a:pt x="968" y="453"/>
                  <a:pt x="968" y="420"/>
                </a:cubicBezTo>
                <a:lnTo>
                  <a:pt x="968" y="300"/>
                </a:lnTo>
                <a:close/>
                <a:moveTo>
                  <a:pt x="360" y="180"/>
                </a:moveTo>
                <a:cubicBezTo>
                  <a:pt x="360" y="147"/>
                  <a:pt x="387" y="120"/>
                  <a:pt x="420" y="120"/>
                </a:cubicBezTo>
                <a:cubicBezTo>
                  <a:pt x="453" y="120"/>
                  <a:pt x="480" y="147"/>
                  <a:pt x="480" y="180"/>
                </a:cubicBezTo>
                <a:cubicBezTo>
                  <a:pt x="480" y="420"/>
                  <a:pt x="480" y="420"/>
                  <a:pt x="480" y="420"/>
                </a:cubicBezTo>
                <a:cubicBezTo>
                  <a:pt x="480" y="453"/>
                  <a:pt x="453" y="480"/>
                  <a:pt x="420" y="480"/>
                </a:cubicBezTo>
                <a:cubicBezTo>
                  <a:pt x="387" y="480"/>
                  <a:pt x="360" y="453"/>
                  <a:pt x="360" y="420"/>
                </a:cubicBezTo>
                <a:lnTo>
                  <a:pt x="360" y="180"/>
                </a:lnTo>
                <a:close/>
                <a:moveTo>
                  <a:pt x="1508" y="1928"/>
                </a:moveTo>
                <a:cubicBezTo>
                  <a:pt x="1276" y="1928"/>
                  <a:pt x="1088" y="1740"/>
                  <a:pt x="1088" y="1508"/>
                </a:cubicBezTo>
                <a:cubicBezTo>
                  <a:pt x="1088" y="1276"/>
                  <a:pt x="1276" y="1088"/>
                  <a:pt x="1508" y="1088"/>
                </a:cubicBezTo>
                <a:cubicBezTo>
                  <a:pt x="1740" y="1088"/>
                  <a:pt x="1928" y="1276"/>
                  <a:pt x="1928" y="1508"/>
                </a:cubicBezTo>
                <a:cubicBezTo>
                  <a:pt x="1928" y="1740"/>
                  <a:pt x="1740" y="1928"/>
                  <a:pt x="1508" y="1928"/>
                </a:cubicBezTo>
                <a:close/>
                <a:moveTo>
                  <a:pt x="1928" y="1169"/>
                </a:moveTo>
                <a:cubicBezTo>
                  <a:pt x="1829" y="1046"/>
                  <a:pt x="1677" y="968"/>
                  <a:pt x="1508" y="968"/>
                </a:cubicBezTo>
                <a:cubicBezTo>
                  <a:pt x="1378" y="968"/>
                  <a:pt x="1259" y="1014"/>
                  <a:pt x="1166" y="1091"/>
                </a:cubicBezTo>
                <a:cubicBezTo>
                  <a:pt x="1160" y="1089"/>
                  <a:pt x="1154" y="1088"/>
                  <a:pt x="1148" y="1088"/>
                </a:cubicBezTo>
                <a:cubicBezTo>
                  <a:pt x="908" y="1088"/>
                  <a:pt x="908" y="1088"/>
                  <a:pt x="908" y="1088"/>
                </a:cubicBezTo>
                <a:cubicBezTo>
                  <a:pt x="875" y="1088"/>
                  <a:pt x="848" y="1115"/>
                  <a:pt x="848" y="1148"/>
                </a:cubicBezTo>
                <a:cubicBezTo>
                  <a:pt x="848" y="1181"/>
                  <a:pt x="875" y="1208"/>
                  <a:pt x="908" y="1208"/>
                </a:cubicBezTo>
                <a:cubicBezTo>
                  <a:pt x="1059" y="1208"/>
                  <a:pt x="1059" y="1208"/>
                  <a:pt x="1059" y="1208"/>
                </a:cubicBezTo>
                <a:cubicBezTo>
                  <a:pt x="1012" y="1278"/>
                  <a:pt x="981" y="1360"/>
                  <a:pt x="971" y="1448"/>
                </a:cubicBezTo>
                <a:cubicBezTo>
                  <a:pt x="908" y="1448"/>
                  <a:pt x="908" y="1448"/>
                  <a:pt x="908" y="1448"/>
                </a:cubicBezTo>
                <a:cubicBezTo>
                  <a:pt x="875" y="1448"/>
                  <a:pt x="848" y="1475"/>
                  <a:pt x="848" y="1508"/>
                </a:cubicBezTo>
                <a:cubicBezTo>
                  <a:pt x="848" y="1541"/>
                  <a:pt x="875" y="1568"/>
                  <a:pt x="908" y="1568"/>
                </a:cubicBezTo>
                <a:cubicBezTo>
                  <a:pt x="971" y="1568"/>
                  <a:pt x="971" y="1568"/>
                  <a:pt x="971" y="1568"/>
                </a:cubicBezTo>
                <a:cubicBezTo>
                  <a:pt x="981" y="1656"/>
                  <a:pt x="1012" y="1738"/>
                  <a:pt x="1059" y="1808"/>
                </a:cubicBezTo>
                <a:cubicBezTo>
                  <a:pt x="180" y="1808"/>
                  <a:pt x="180" y="1808"/>
                  <a:pt x="180" y="1808"/>
                </a:cubicBezTo>
                <a:cubicBezTo>
                  <a:pt x="147" y="1808"/>
                  <a:pt x="120" y="1781"/>
                  <a:pt x="120" y="1748"/>
                </a:cubicBezTo>
                <a:cubicBezTo>
                  <a:pt x="120" y="848"/>
                  <a:pt x="120" y="848"/>
                  <a:pt x="120" y="848"/>
                </a:cubicBezTo>
                <a:cubicBezTo>
                  <a:pt x="1928" y="848"/>
                  <a:pt x="1928" y="848"/>
                  <a:pt x="1928" y="848"/>
                </a:cubicBezTo>
                <a:lnTo>
                  <a:pt x="1928" y="1169"/>
                </a:lnTo>
                <a:close/>
                <a:moveTo>
                  <a:pt x="1928" y="728"/>
                </a:moveTo>
                <a:cubicBezTo>
                  <a:pt x="120" y="728"/>
                  <a:pt x="120" y="728"/>
                  <a:pt x="120" y="728"/>
                </a:cubicBezTo>
                <a:cubicBezTo>
                  <a:pt x="120" y="420"/>
                  <a:pt x="120" y="420"/>
                  <a:pt x="120" y="420"/>
                </a:cubicBezTo>
                <a:cubicBezTo>
                  <a:pt x="120" y="387"/>
                  <a:pt x="147" y="360"/>
                  <a:pt x="180" y="360"/>
                </a:cubicBezTo>
                <a:cubicBezTo>
                  <a:pt x="240" y="360"/>
                  <a:pt x="240" y="360"/>
                  <a:pt x="240" y="360"/>
                </a:cubicBezTo>
                <a:cubicBezTo>
                  <a:pt x="240" y="420"/>
                  <a:pt x="240" y="420"/>
                  <a:pt x="240" y="420"/>
                </a:cubicBezTo>
                <a:cubicBezTo>
                  <a:pt x="240" y="519"/>
                  <a:pt x="321" y="600"/>
                  <a:pt x="420" y="600"/>
                </a:cubicBezTo>
                <a:cubicBezTo>
                  <a:pt x="519" y="600"/>
                  <a:pt x="600" y="519"/>
                  <a:pt x="600" y="420"/>
                </a:cubicBezTo>
                <a:cubicBezTo>
                  <a:pt x="600" y="360"/>
                  <a:pt x="600" y="360"/>
                  <a:pt x="600" y="360"/>
                </a:cubicBezTo>
                <a:cubicBezTo>
                  <a:pt x="848" y="360"/>
                  <a:pt x="848" y="360"/>
                  <a:pt x="848" y="360"/>
                </a:cubicBezTo>
                <a:cubicBezTo>
                  <a:pt x="848" y="420"/>
                  <a:pt x="848" y="420"/>
                  <a:pt x="848" y="420"/>
                </a:cubicBezTo>
                <a:cubicBezTo>
                  <a:pt x="848" y="519"/>
                  <a:pt x="929" y="600"/>
                  <a:pt x="1028" y="600"/>
                </a:cubicBezTo>
                <a:cubicBezTo>
                  <a:pt x="1127" y="600"/>
                  <a:pt x="1208" y="519"/>
                  <a:pt x="1208" y="420"/>
                </a:cubicBezTo>
                <a:cubicBezTo>
                  <a:pt x="1208" y="360"/>
                  <a:pt x="1208" y="360"/>
                  <a:pt x="1208" y="360"/>
                </a:cubicBezTo>
                <a:cubicBezTo>
                  <a:pt x="1448" y="360"/>
                  <a:pt x="1448" y="360"/>
                  <a:pt x="1448" y="360"/>
                </a:cubicBezTo>
                <a:cubicBezTo>
                  <a:pt x="1448" y="420"/>
                  <a:pt x="1448" y="420"/>
                  <a:pt x="1448" y="420"/>
                </a:cubicBezTo>
                <a:cubicBezTo>
                  <a:pt x="1448" y="519"/>
                  <a:pt x="1529" y="600"/>
                  <a:pt x="1628" y="600"/>
                </a:cubicBezTo>
                <a:cubicBezTo>
                  <a:pt x="1727" y="600"/>
                  <a:pt x="1808" y="519"/>
                  <a:pt x="1808" y="420"/>
                </a:cubicBezTo>
                <a:cubicBezTo>
                  <a:pt x="1808" y="360"/>
                  <a:pt x="1808" y="360"/>
                  <a:pt x="1808" y="360"/>
                </a:cubicBezTo>
                <a:cubicBezTo>
                  <a:pt x="1868" y="360"/>
                  <a:pt x="1868" y="360"/>
                  <a:pt x="1868" y="360"/>
                </a:cubicBezTo>
                <a:cubicBezTo>
                  <a:pt x="1901" y="360"/>
                  <a:pt x="1928" y="387"/>
                  <a:pt x="1928" y="420"/>
                </a:cubicBezTo>
                <a:lnTo>
                  <a:pt x="1928" y="728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75" name="Freeform 27"/>
          <p:cNvSpPr>
            <a:spLocks/>
          </p:cNvSpPr>
          <p:nvPr/>
        </p:nvSpPr>
        <p:spPr bwMode="auto">
          <a:xfrm flipH="1">
            <a:off x="2745602" y="2825823"/>
            <a:ext cx="48107" cy="48107"/>
          </a:xfrm>
          <a:custGeom>
            <a:avLst/>
            <a:gdLst>
              <a:gd name="T0" fmla="*/ 300 w 360"/>
              <a:gd name="T1" fmla="*/ 240 h 360"/>
              <a:gd name="T2" fmla="*/ 120 w 360"/>
              <a:gd name="T3" fmla="*/ 240 h 360"/>
              <a:gd name="T4" fmla="*/ 120 w 360"/>
              <a:gd name="T5" fmla="*/ 60 h 360"/>
              <a:gd name="T6" fmla="*/ 60 w 360"/>
              <a:gd name="T7" fmla="*/ 0 h 360"/>
              <a:gd name="T8" fmla="*/ 0 w 360"/>
              <a:gd name="T9" fmla="*/ 60 h 360"/>
              <a:gd name="T10" fmla="*/ 0 w 360"/>
              <a:gd name="T11" fmla="*/ 300 h 360"/>
              <a:gd name="T12" fmla="*/ 60 w 360"/>
              <a:gd name="T13" fmla="*/ 360 h 360"/>
              <a:gd name="T14" fmla="*/ 300 w 360"/>
              <a:gd name="T15" fmla="*/ 360 h 360"/>
              <a:gd name="T16" fmla="*/ 360 w 360"/>
              <a:gd name="T17" fmla="*/ 300 h 360"/>
              <a:gd name="T18" fmla="*/ 300 w 360"/>
              <a:gd name="T19" fmla="*/ 240 h 3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60" h="360">
                <a:moveTo>
                  <a:pt x="300" y="240"/>
                </a:moveTo>
                <a:cubicBezTo>
                  <a:pt x="120" y="240"/>
                  <a:pt x="120" y="240"/>
                  <a:pt x="120" y="240"/>
                </a:cubicBezTo>
                <a:cubicBezTo>
                  <a:pt x="120" y="60"/>
                  <a:pt x="120" y="60"/>
                  <a:pt x="120" y="60"/>
                </a:cubicBezTo>
                <a:cubicBezTo>
                  <a:pt x="120" y="27"/>
                  <a:pt x="93" y="0"/>
                  <a:pt x="60" y="0"/>
                </a:cubicBezTo>
                <a:cubicBezTo>
                  <a:pt x="27" y="0"/>
                  <a:pt x="0" y="27"/>
                  <a:pt x="0" y="60"/>
                </a:cubicBezTo>
                <a:cubicBezTo>
                  <a:pt x="0" y="300"/>
                  <a:pt x="0" y="300"/>
                  <a:pt x="0" y="300"/>
                </a:cubicBezTo>
                <a:cubicBezTo>
                  <a:pt x="0" y="333"/>
                  <a:pt x="27" y="360"/>
                  <a:pt x="60" y="360"/>
                </a:cubicBezTo>
                <a:cubicBezTo>
                  <a:pt x="300" y="360"/>
                  <a:pt x="300" y="360"/>
                  <a:pt x="300" y="360"/>
                </a:cubicBezTo>
                <a:cubicBezTo>
                  <a:pt x="333" y="360"/>
                  <a:pt x="360" y="333"/>
                  <a:pt x="360" y="300"/>
                </a:cubicBezTo>
                <a:cubicBezTo>
                  <a:pt x="360" y="267"/>
                  <a:pt x="333" y="240"/>
                  <a:pt x="300" y="24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76" name="Freeform 29"/>
          <p:cNvSpPr>
            <a:spLocks/>
          </p:cNvSpPr>
          <p:nvPr/>
        </p:nvSpPr>
        <p:spPr bwMode="auto">
          <a:xfrm flipH="1">
            <a:off x="2890248" y="2797406"/>
            <a:ext cx="48107" cy="15564"/>
          </a:xfrm>
          <a:custGeom>
            <a:avLst/>
            <a:gdLst>
              <a:gd name="T0" fmla="*/ 300 w 360"/>
              <a:gd name="T1" fmla="*/ 0 h 120"/>
              <a:gd name="T2" fmla="*/ 60 w 360"/>
              <a:gd name="T3" fmla="*/ 0 h 120"/>
              <a:gd name="T4" fmla="*/ 0 w 360"/>
              <a:gd name="T5" fmla="*/ 60 h 120"/>
              <a:gd name="T6" fmla="*/ 60 w 360"/>
              <a:gd name="T7" fmla="*/ 120 h 120"/>
              <a:gd name="T8" fmla="*/ 300 w 360"/>
              <a:gd name="T9" fmla="*/ 120 h 120"/>
              <a:gd name="T10" fmla="*/ 360 w 360"/>
              <a:gd name="T11" fmla="*/ 60 h 120"/>
              <a:gd name="T12" fmla="*/ 300 w 360"/>
              <a:gd name="T13" fmla="*/ 0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60" h="120">
                <a:moveTo>
                  <a:pt x="300" y="0"/>
                </a:moveTo>
                <a:cubicBezTo>
                  <a:pt x="60" y="0"/>
                  <a:pt x="60" y="0"/>
                  <a:pt x="60" y="0"/>
                </a:cubicBezTo>
                <a:cubicBezTo>
                  <a:pt x="27" y="0"/>
                  <a:pt x="0" y="27"/>
                  <a:pt x="0" y="60"/>
                </a:cubicBezTo>
                <a:cubicBezTo>
                  <a:pt x="0" y="93"/>
                  <a:pt x="27" y="120"/>
                  <a:pt x="60" y="120"/>
                </a:cubicBezTo>
                <a:cubicBezTo>
                  <a:pt x="300" y="120"/>
                  <a:pt x="300" y="120"/>
                  <a:pt x="300" y="120"/>
                </a:cubicBezTo>
                <a:cubicBezTo>
                  <a:pt x="333" y="120"/>
                  <a:pt x="360" y="93"/>
                  <a:pt x="360" y="60"/>
                </a:cubicBezTo>
                <a:cubicBezTo>
                  <a:pt x="360" y="27"/>
                  <a:pt x="333" y="0"/>
                  <a:pt x="300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77" name="Freeform 29"/>
          <p:cNvSpPr>
            <a:spLocks/>
          </p:cNvSpPr>
          <p:nvPr/>
        </p:nvSpPr>
        <p:spPr bwMode="auto">
          <a:xfrm flipH="1">
            <a:off x="2890248" y="2849876"/>
            <a:ext cx="48107" cy="15564"/>
          </a:xfrm>
          <a:custGeom>
            <a:avLst/>
            <a:gdLst>
              <a:gd name="T0" fmla="*/ 300 w 360"/>
              <a:gd name="T1" fmla="*/ 0 h 120"/>
              <a:gd name="T2" fmla="*/ 60 w 360"/>
              <a:gd name="T3" fmla="*/ 0 h 120"/>
              <a:gd name="T4" fmla="*/ 0 w 360"/>
              <a:gd name="T5" fmla="*/ 60 h 120"/>
              <a:gd name="T6" fmla="*/ 60 w 360"/>
              <a:gd name="T7" fmla="*/ 120 h 120"/>
              <a:gd name="T8" fmla="*/ 300 w 360"/>
              <a:gd name="T9" fmla="*/ 120 h 120"/>
              <a:gd name="T10" fmla="*/ 360 w 360"/>
              <a:gd name="T11" fmla="*/ 60 h 120"/>
              <a:gd name="T12" fmla="*/ 300 w 360"/>
              <a:gd name="T13" fmla="*/ 0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60" h="120">
                <a:moveTo>
                  <a:pt x="300" y="0"/>
                </a:moveTo>
                <a:cubicBezTo>
                  <a:pt x="60" y="0"/>
                  <a:pt x="60" y="0"/>
                  <a:pt x="60" y="0"/>
                </a:cubicBezTo>
                <a:cubicBezTo>
                  <a:pt x="27" y="0"/>
                  <a:pt x="0" y="27"/>
                  <a:pt x="0" y="60"/>
                </a:cubicBezTo>
                <a:cubicBezTo>
                  <a:pt x="0" y="93"/>
                  <a:pt x="27" y="120"/>
                  <a:pt x="60" y="120"/>
                </a:cubicBezTo>
                <a:cubicBezTo>
                  <a:pt x="300" y="120"/>
                  <a:pt x="300" y="120"/>
                  <a:pt x="300" y="120"/>
                </a:cubicBezTo>
                <a:cubicBezTo>
                  <a:pt x="333" y="120"/>
                  <a:pt x="360" y="93"/>
                  <a:pt x="360" y="60"/>
                </a:cubicBezTo>
                <a:cubicBezTo>
                  <a:pt x="360" y="27"/>
                  <a:pt x="333" y="0"/>
                  <a:pt x="300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78" name="TextBox 277"/>
          <p:cNvSpPr txBox="1"/>
          <p:nvPr/>
        </p:nvSpPr>
        <p:spPr>
          <a:xfrm flipH="1">
            <a:off x="1195285" y="2632000"/>
            <a:ext cx="993862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 rtl="1"/>
            <a:r>
              <a:rPr lang="fa-IR" sz="2000" b="1" dirty="0">
                <a:solidFill>
                  <a:schemeClr val="bg1"/>
                </a:solidFill>
                <a:cs typeface="B Nazanin" panose="00000400000000000000" pitchFamily="2" charset="-78"/>
              </a:rPr>
              <a:t>راه پرداخت</a:t>
            </a:r>
            <a:endParaRPr lang="en-US" sz="2000" b="1" dirty="0">
              <a:solidFill>
                <a:schemeClr val="bg1"/>
              </a:solidFill>
            </a:endParaRPr>
          </a:p>
        </p:txBody>
      </p:sp>
      <p:pic>
        <p:nvPicPr>
          <p:cNvPr id="60" name="Picture 59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430" r="23071"/>
          <a:stretch/>
        </p:blipFill>
        <p:spPr>
          <a:xfrm>
            <a:off x="9367632" y="1130711"/>
            <a:ext cx="1121475" cy="1006475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93D9E8-5C4D-4D25-834A-5A9DA744FDE2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534619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8" name="Picture 77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740940" y="1"/>
            <a:ext cx="4451060" cy="6857999"/>
          </a:xfrm>
          <a:custGeom>
            <a:avLst/>
            <a:gdLst>
              <a:gd name="connsiteX0" fmla="*/ 0 w 4937760"/>
              <a:gd name="connsiteY0" fmla="*/ 0 h 6857999"/>
              <a:gd name="connsiteX1" fmla="*/ 4937760 w 4937760"/>
              <a:gd name="connsiteY1" fmla="*/ 0 h 6857999"/>
              <a:gd name="connsiteX2" fmla="*/ 4937760 w 4937760"/>
              <a:gd name="connsiteY2" fmla="*/ 6857999 h 6857999"/>
              <a:gd name="connsiteX3" fmla="*/ 0 w 4937760"/>
              <a:gd name="connsiteY3" fmla="*/ 6857999 h 68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37760" h="6857999">
                <a:moveTo>
                  <a:pt x="0" y="0"/>
                </a:moveTo>
                <a:lnTo>
                  <a:pt x="4937760" y="0"/>
                </a:lnTo>
                <a:lnTo>
                  <a:pt x="4937760" y="6857999"/>
                </a:lnTo>
                <a:lnTo>
                  <a:pt x="0" y="6857999"/>
                </a:lnTo>
                <a:close/>
              </a:path>
            </a:pathLst>
          </a:custGeom>
        </p:spPr>
      </p:pic>
      <p:sp>
        <p:nvSpPr>
          <p:cNvPr id="79" name="Rectangle 78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7740940" y="0"/>
            <a:ext cx="4451060" cy="6857999"/>
          </a:xfrm>
          <a:prstGeom prst="rect">
            <a:avLst/>
          </a:prstGeom>
          <a:solidFill>
            <a:srgbClr val="30353F">
              <a:alpha val="8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80" name="Oval 79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9116095" y="832629"/>
            <a:ext cx="1620450" cy="1620448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1" name="TextBox 80"/>
          <p:cNvSpPr txBox="1"/>
          <p:nvPr/>
        </p:nvSpPr>
        <p:spPr>
          <a:xfrm>
            <a:off x="7983220" y="3242496"/>
            <a:ext cx="3886200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fa-IR" sz="3600" b="1" dirty="0">
                <a:solidFill>
                  <a:schemeClr val="bg1"/>
                </a:solidFill>
                <a:cs typeface="B Nazanin" panose="00000400000000000000" pitchFamily="2" charset="-78"/>
              </a:rPr>
              <a:t>استارت آپ های فین تک</a:t>
            </a:r>
          </a:p>
          <a:p>
            <a:pPr algn="ctr"/>
            <a:r>
              <a:rPr lang="fa-IR" sz="3600" b="1" dirty="0">
                <a:solidFill>
                  <a:schemeClr val="bg1"/>
                </a:solidFill>
                <a:cs typeface="B Nazanin" panose="00000400000000000000" pitchFamily="2" charset="-78"/>
              </a:rPr>
              <a:t>در ایران</a:t>
            </a:r>
            <a:endParaRPr lang="en-US" sz="3600" b="1" dirty="0">
              <a:solidFill>
                <a:schemeClr val="bg1"/>
              </a:solidFill>
            </a:endParaRPr>
          </a:p>
        </p:txBody>
      </p:sp>
      <p:cxnSp>
        <p:nvCxnSpPr>
          <p:cNvPr id="82" name="Straight Connector 81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/>
        </p:nvCxnSpPr>
        <p:spPr>
          <a:xfrm>
            <a:off x="9194800" y="2790395"/>
            <a:ext cx="1463040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Straight Connector 82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/>
        </p:nvCxnSpPr>
        <p:spPr>
          <a:xfrm>
            <a:off x="9550935" y="4781035"/>
            <a:ext cx="750771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Picture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24424" y="1142945"/>
            <a:ext cx="1003791" cy="1005840"/>
          </a:xfrm>
          <a:prstGeom prst="rect">
            <a:avLst/>
          </a:prstGeom>
        </p:spPr>
      </p:pic>
      <p:sp>
        <p:nvSpPr>
          <p:cNvPr id="59" name="TextBox 58"/>
          <p:cNvSpPr txBox="1"/>
          <p:nvPr/>
        </p:nvSpPr>
        <p:spPr>
          <a:xfrm>
            <a:off x="438743" y="1707975"/>
            <a:ext cx="584674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 rtl="1"/>
            <a:r>
              <a:rPr lang="fa-IR" sz="2000" dirty="0">
                <a:cs typeface="B Nazanin" panose="00000400000000000000" pitchFamily="2" charset="-78"/>
              </a:rPr>
              <a:t>انتظار </a:t>
            </a:r>
            <a:r>
              <a:rPr lang="ar-SA" sz="2000" dirty="0">
                <a:cs typeface="B Nazanin" panose="00000400000000000000" pitchFamily="2" charset="-78"/>
              </a:rPr>
              <a:t>تبدیل شدن ایران به </a:t>
            </a:r>
            <a:r>
              <a:rPr lang="ar-SA" sz="2000" b="1" dirty="0">
                <a:cs typeface="B Nazanin" panose="00000400000000000000" pitchFamily="2" charset="-78"/>
              </a:rPr>
              <a:t>هاب فین‌تک</a:t>
            </a:r>
            <a:r>
              <a:rPr lang="ar-SA" sz="2000" dirty="0">
                <a:cs typeface="B Nazanin" panose="00000400000000000000" pitchFamily="2" charset="-78"/>
              </a:rPr>
              <a:t> خاورمیانه تا چند سال دیگر </a:t>
            </a:r>
            <a:endParaRPr lang="fa-IR" sz="2000" dirty="0">
              <a:cs typeface="B Nazanin" panose="00000400000000000000" pitchFamily="2" charset="-78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5982" y="1511300"/>
            <a:ext cx="793460" cy="793460"/>
          </a:xfrm>
          <a:prstGeom prst="rect">
            <a:avLst/>
          </a:prstGeom>
        </p:spPr>
      </p:pic>
      <p:pic>
        <p:nvPicPr>
          <p:cNvPr id="62" name="Picture 6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5982" y="2778377"/>
            <a:ext cx="793460" cy="793460"/>
          </a:xfrm>
          <a:prstGeom prst="rect">
            <a:avLst/>
          </a:prstGeom>
        </p:spPr>
      </p:pic>
      <p:sp>
        <p:nvSpPr>
          <p:cNvPr id="63" name="TextBox 62"/>
          <p:cNvSpPr txBox="1"/>
          <p:nvPr/>
        </p:nvSpPr>
        <p:spPr>
          <a:xfrm>
            <a:off x="509240" y="2821855"/>
            <a:ext cx="584674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 rtl="1"/>
            <a:r>
              <a:rPr lang="fa-IR" sz="2000" dirty="0">
                <a:cs typeface="B Nazanin" panose="00000400000000000000" pitchFamily="2" charset="-78"/>
              </a:rPr>
              <a:t>تقریباً همگی استارتاپ‌های موجود در ایران از </a:t>
            </a:r>
            <a:r>
              <a:rPr lang="fa-IR" sz="2000" b="1" dirty="0">
                <a:cs typeface="B Nazanin" panose="00000400000000000000" pitchFamily="2" charset="-78"/>
              </a:rPr>
              <a:t>نسل اول </a:t>
            </a:r>
            <a:r>
              <a:rPr lang="fa-IR" sz="2000" dirty="0">
                <a:cs typeface="B Nazanin" panose="00000400000000000000" pitchFamily="2" charset="-78"/>
              </a:rPr>
              <a:t>هستند و </a:t>
            </a:r>
            <a:r>
              <a:rPr lang="fa-IR" sz="2000" b="1" dirty="0">
                <a:cs typeface="B Nazanin" panose="00000400000000000000" pitchFamily="2" charset="-78"/>
              </a:rPr>
              <a:t>کلونی</a:t>
            </a:r>
            <a:r>
              <a:rPr lang="fa-IR" sz="2000" dirty="0">
                <a:cs typeface="B Nazanin" panose="00000400000000000000" pitchFamily="2" charset="-78"/>
              </a:rPr>
              <a:t> از نمونه‌های موفق بین‌المللی خودشان</a:t>
            </a:r>
          </a:p>
        </p:txBody>
      </p:sp>
      <p:sp>
        <p:nvSpPr>
          <p:cNvPr id="4" name="Rectangle 3"/>
          <p:cNvSpPr/>
          <p:nvPr/>
        </p:nvSpPr>
        <p:spPr>
          <a:xfrm>
            <a:off x="189485" y="3727386"/>
            <a:ext cx="6096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 algn="just" rtl="1">
              <a:buFont typeface="Arial" panose="020B0604020202020204" pitchFamily="34" charset="0"/>
              <a:buChar char="•"/>
            </a:pPr>
            <a:r>
              <a:rPr lang="fa-IR" dirty="0">
                <a:effectLst/>
                <a:latin typeface="Calibri Light" panose="020F03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زرین‌پال		پی‌پال[</a:t>
            </a:r>
            <a:r>
              <a:rPr lang="en-US" dirty="0" err="1">
                <a:effectLst/>
                <a:latin typeface="Calibri Light" panose="020F0302020204030204" pitchFamily="34" charset="0"/>
                <a:ea typeface="Calibri" panose="020F0502020204030204" pitchFamily="34" charset="0"/>
              </a:rPr>
              <a:t>Paypal</a:t>
            </a:r>
            <a:r>
              <a:rPr lang="fa-IR" dirty="0">
                <a:effectLst/>
                <a:latin typeface="Calibri Light" panose="020F03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]</a:t>
            </a:r>
          </a:p>
          <a:p>
            <a:pPr marL="285750" indent="-285750" algn="just" rtl="1">
              <a:buFont typeface="Arial" panose="020B0604020202020204" pitchFamily="34" charset="0"/>
              <a:buChar char="•"/>
            </a:pPr>
            <a:endParaRPr lang="fa-IR" dirty="0">
              <a:effectLst/>
              <a:latin typeface="Calibri Light" panose="020F0302020204030204" pitchFamily="34" charset="0"/>
              <a:ea typeface="Calibri" panose="020F0502020204030204" pitchFamily="34" charset="0"/>
              <a:cs typeface="B Nazanin" panose="00000400000000000000" pitchFamily="2" charset="-78"/>
            </a:endParaRPr>
          </a:p>
          <a:p>
            <a:pPr marL="285750" indent="-285750" algn="just" rtl="1">
              <a:buFont typeface="Arial" panose="020B0604020202020204" pitchFamily="34" charset="0"/>
              <a:buChar char="•"/>
            </a:pPr>
            <a:r>
              <a:rPr lang="fa-IR" dirty="0">
                <a:cs typeface="B Nazanin" panose="00000400000000000000" pitchFamily="2" charset="-78"/>
              </a:rPr>
              <a:t>مانیار و بله	 ونمو[</a:t>
            </a:r>
            <a:r>
              <a:rPr lang="en-US" dirty="0" err="1"/>
              <a:t>Venmo</a:t>
            </a:r>
            <a:r>
              <a:rPr lang="fa-IR" dirty="0">
                <a:cs typeface="B Nazanin" panose="00000400000000000000" pitchFamily="2" charset="-78"/>
              </a:rPr>
              <a:t>] </a:t>
            </a:r>
          </a:p>
          <a:p>
            <a:pPr marL="285750" indent="-285750" algn="just" rtl="1">
              <a:buFont typeface="Arial" panose="020B0604020202020204" pitchFamily="34" charset="0"/>
              <a:buChar char="•"/>
            </a:pPr>
            <a:endParaRPr lang="fa-IR" dirty="0">
              <a:cs typeface="B Nazanin" panose="00000400000000000000" pitchFamily="2" charset="-78"/>
            </a:endParaRPr>
          </a:p>
          <a:p>
            <a:pPr marL="285750" indent="-285750" algn="just" rtl="1">
              <a:buFont typeface="Arial" panose="020B0604020202020204" pitchFamily="34" charset="0"/>
              <a:buChar char="•"/>
            </a:pPr>
            <a:r>
              <a:rPr lang="ar-SA" dirty="0">
                <a:cs typeface="B Nazanin" panose="00000400000000000000" pitchFamily="2" charset="-78"/>
              </a:rPr>
              <a:t>دونیت، فاندوران، مهربانه، حامی‌جو</a:t>
            </a:r>
            <a:r>
              <a:rPr lang="en-US" dirty="0"/>
              <a:t> </a:t>
            </a:r>
            <a:r>
              <a:rPr lang="fa-IR" dirty="0">
                <a:cs typeface="B Nazanin" panose="00000400000000000000" pitchFamily="2" charset="-78"/>
              </a:rPr>
              <a:t> 	کیک‌استارتر [</a:t>
            </a:r>
            <a:r>
              <a:rPr lang="en-US" dirty="0" err="1"/>
              <a:t>KickStarter</a:t>
            </a:r>
            <a:r>
              <a:rPr lang="fa-IR" dirty="0">
                <a:cs typeface="B Nazanin" panose="00000400000000000000" pitchFamily="2" charset="-78"/>
              </a:rPr>
              <a:t>] 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9829" b="89744" l="2778" r="89815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401727" y="3490910"/>
            <a:ext cx="817685" cy="885825"/>
          </a:xfrm>
          <a:prstGeom prst="rect">
            <a:avLst/>
          </a:prstGeom>
        </p:spPr>
      </p:pic>
      <p:pic>
        <p:nvPicPr>
          <p:cNvPr id="66" name="Picture 65"/>
          <p:cNvPicPr>
            <a:picLocks noChangeAspect="1"/>
          </p:cNvPicPr>
          <p:nvPr/>
        </p:nvPicPr>
        <p:blipFill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9829" b="89744" l="2778" r="89815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179575" y="4046836"/>
            <a:ext cx="817685" cy="885825"/>
          </a:xfrm>
          <a:prstGeom prst="rect">
            <a:avLst/>
          </a:prstGeom>
        </p:spPr>
      </p:pic>
      <p:pic>
        <p:nvPicPr>
          <p:cNvPr id="67" name="Picture 66"/>
          <p:cNvPicPr>
            <a:picLocks noChangeAspect="1"/>
          </p:cNvPicPr>
          <p:nvPr/>
        </p:nvPicPr>
        <p:blipFill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9829" b="89744" l="2778" r="89815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2431492" y="4588270"/>
            <a:ext cx="817685" cy="885825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93D9E8-5C4D-4D25-834A-5A9DA744FDE2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060845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8" name="Picture 77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740940" y="1"/>
            <a:ext cx="4451060" cy="6857999"/>
          </a:xfrm>
          <a:custGeom>
            <a:avLst/>
            <a:gdLst>
              <a:gd name="connsiteX0" fmla="*/ 0 w 4937760"/>
              <a:gd name="connsiteY0" fmla="*/ 0 h 6857999"/>
              <a:gd name="connsiteX1" fmla="*/ 4937760 w 4937760"/>
              <a:gd name="connsiteY1" fmla="*/ 0 h 6857999"/>
              <a:gd name="connsiteX2" fmla="*/ 4937760 w 4937760"/>
              <a:gd name="connsiteY2" fmla="*/ 6857999 h 6857999"/>
              <a:gd name="connsiteX3" fmla="*/ 0 w 4937760"/>
              <a:gd name="connsiteY3" fmla="*/ 6857999 h 68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37760" h="6857999">
                <a:moveTo>
                  <a:pt x="0" y="0"/>
                </a:moveTo>
                <a:lnTo>
                  <a:pt x="4937760" y="0"/>
                </a:lnTo>
                <a:lnTo>
                  <a:pt x="4937760" y="6857999"/>
                </a:lnTo>
                <a:lnTo>
                  <a:pt x="0" y="6857999"/>
                </a:lnTo>
                <a:close/>
              </a:path>
            </a:pathLst>
          </a:custGeom>
        </p:spPr>
      </p:pic>
      <p:sp>
        <p:nvSpPr>
          <p:cNvPr id="79" name="Rectangle 78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7740940" y="0"/>
            <a:ext cx="4451060" cy="6857999"/>
          </a:xfrm>
          <a:prstGeom prst="rect">
            <a:avLst/>
          </a:prstGeom>
          <a:solidFill>
            <a:srgbClr val="30353F">
              <a:alpha val="8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80" name="Oval 79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9116095" y="832629"/>
            <a:ext cx="1620450" cy="1620448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1" name="TextBox 80"/>
          <p:cNvSpPr txBox="1"/>
          <p:nvPr/>
        </p:nvSpPr>
        <p:spPr>
          <a:xfrm>
            <a:off x="7983220" y="3242496"/>
            <a:ext cx="3886200" cy="166199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fa-IR" sz="3600" b="1" dirty="0">
                <a:solidFill>
                  <a:schemeClr val="bg1"/>
                </a:solidFill>
                <a:cs typeface="B Nazanin" panose="00000400000000000000" pitchFamily="2" charset="-78"/>
              </a:rPr>
              <a:t>شتاب دهنده های فین تک</a:t>
            </a:r>
          </a:p>
          <a:p>
            <a:pPr algn="ctr"/>
            <a:r>
              <a:rPr lang="fa-IR" sz="3600" b="1" dirty="0">
                <a:solidFill>
                  <a:schemeClr val="bg1"/>
                </a:solidFill>
                <a:cs typeface="B Nazanin" panose="00000400000000000000" pitchFamily="2" charset="-78"/>
              </a:rPr>
              <a:t>در ایران</a:t>
            </a:r>
            <a:endParaRPr lang="en-US" sz="3600" b="1" dirty="0">
              <a:solidFill>
                <a:schemeClr val="bg1"/>
              </a:solidFill>
            </a:endParaRPr>
          </a:p>
        </p:txBody>
      </p:sp>
      <p:cxnSp>
        <p:nvCxnSpPr>
          <p:cNvPr id="82" name="Straight Connector 81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/>
        </p:nvCxnSpPr>
        <p:spPr>
          <a:xfrm>
            <a:off x="9194800" y="2790395"/>
            <a:ext cx="1463040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Straight Connector 82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/>
        </p:nvCxnSpPr>
        <p:spPr>
          <a:xfrm>
            <a:off x="9550935" y="4781035"/>
            <a:ext cx="750771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TextBox 58"/>
          <p:cNvSpPr txBox="1"/>
          <p:nvPr/>
        </p:nvSpPr>
        <p:spPr>
          <a:xfrm>
            <a:off x="4938799" y="888075"/>
            <a:ext cx="211988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 rtl="1"/>
            <a:r>
              <a:rPr lang="fa-IR" sz="2800" b="1" dirty="0">
                <a:cs typeface="B Nazanin" panose="00000400000000000000" pitchFamily="2" charset="-78"/>
              </a:rPr>
              <a:t>شتاب دهنده</a:t>
            </a:r>
          </a:p>
        </p:txBody>
      </p:sp>
      <p:sp>
        <p:nvSpPr>
          <p:cNvPr id="63" name="TextBox 62"/>
          <p:cNvSpPr txBox="1"/>
          <p:nvPr/>
        </p:nvSpPr>
        <p:spPr>
          <a:xfrm>
            <a:off x="275771" y="1486848"/>
            <a:ext cx="6753289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 rtl="1"/>
            <a:r>
              <a:rPr lang="fa-IR" sz="2000" dirty="0">
                <a:cs typeface="B Nazanin" panose="00000400000000000000" pitchFamily="2" charset="-78"/>
              </a:rPr>
              <a:t>یک سازمان منسجم که </a:t>
            </a:r>
            <a:r>
              <a:rPr lang="ar-SA" sz="2000" dirty="0">
                <a:cs typeface="B Nazanin" panose="00000400000000000000" pitchFamily="2" charset="-78"/>
              </a:rPr>
              <a:t>افراد و تیم‌های دارای طرح نوآورانه و فناورانه را انتخاب کرده </a:t>
            </a:r>
            <a:r>
              <a:rPr lang="fa-IR" sz="2000" dirty="0">
                <a:cs typeface="B Nazanin" panose="00000400000000000000" pitchFamily="2" charset="-78"/>
              </a:rPr>
              <a:t>و خدماتی از قبیل </a:t>
            </a:r>
            <a:r>
              <a:rPr lang="ar-SA" sz="2000" dirty="0">
                <a:cs typeface="B Nazanin" panose="00000400000000000000" pitchFamily="2" charset="-78"/>
              </a:rPr>
              <a:t>فضای کاری تجهیز شده، آموزش، مشاوره، مربی‌گری، سرمایه اولیه و ارتباط با شبکه سرمایه‌گذاران</a:t>
            </a:r>
            <a:r>
              <a:rPr lang="fa-IR" sz="2000" dirty="0">
                <a:cs typeface="B Nazanin" panose="00000400000000000000" pitchFamily="2" charset="-78"/>
              </a:rPr>
              <a:t> به آن ها ارائه میشود.</a:t>
            </a:r>
          </a:p>
          <a:p>
            <a:pPr lvl="0" algn="just" rtl="1"/>
            <a:endParaRPr lang="fa-IR" sz="2000" dirty="0">
              <a:cs typeface="B Nazanin" panose="00000400000000000000" pitchFamily="2" charset="-78"/>
            </a:endParaRPr>
          </a:p>
          <a:p>
            <a:pPr lvl="0" algn="just" rtl="1"/>
            <a:r>
              <a:rPr lang="ar-SA" sz="2000" dirty="0">
                <a:cs typeface="B Nazanin" panose="00000400000000000000" pitchFamily="2" charset="-78"/>
              </a:rPr>
              <a:t>تیمی که موفق به اتمام دوره شتابدهی شود، </a:t>
            </a:r>
            <a:r>
              <a:rPr lang="fa-IR" sz="2000" dirty="0">
                <a:cs typeface="B Nazanin" panose="00000400000000000000" pitchFamily="2" charset="-78"/>
              </a:rPr>
              <a:t>به عنوان استارتاپ انتخاب می شود.</a:t>
            </a:r>
          </a:p>
        </p:txBody>
      </p:sp>
      <p:pic>
        <p:nvPicPr>
          <p:cNvPr id="68" name="Picture 6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5025408" y="687486"/>
            <a:ext cx="403411" cy="665560"/>
          </a:xfrm>
          <a:prstGeom prst="rect">
            <a:avLst/>
          </a:prstGeom>
        </p:spPr>
      </p:pic>
      <p:cxnSp>
        <p:nvCxnSpPr>
          <p:cNvPr id="69" name="Straight Connector 68"/>
          <p:cNvCxnSpPr/>
          <p:nvPr/>
        </p:nvCxnSpPr>
        <p:spPr>
          <a:xfrm>
            <a:off x="7252698" y="948031"/>
            <a:ext cx="0" cy="173736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TextBox 70"/>
          <p:cNvSpPr txBox="1"/>
          <p:nvPr/>
        </p:nvSpPr>
        <p:spPr>
          <a:xfrm>
            <a:off x="1665374" y="4560974"/>
            <a:ext cx="546863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rtl="1"/>
            <a:r>
              <a:rPr lang="fa-IR" sz="2000" b="1" dirty="0">
                <a:cs typeface="B Nazanin" panose="00000400000000000000" pitchFamily="2" charset="-78"/>
              </a:rPr>
              <a:t>شتاب دهنده های فین تک</a:t>
            </a:r>
            <a:r>
              <a:rPr lang="ar-SA" sz="2000" b="1" dirty="0">
                <a:cs typeface="B Nazanin" panose="00000400000000000000" pitchFamily="2" charset="-78"/>
              </a:rPr>
              <a:t>‌ در ایران</a:t>
            </a:r>
            <a:endParaRPr lang="en-US" sz="2000" dirty="0"/>
          </a:p>
        </p:txBody>
      </p:sp>
      <p:sp>
        <p:nvSpPr>
          <p:cNvPr id="72" name="TextBox 71"/>
          <p:cNvSpPr txBox="1"/>
          <p:nvPr/>
        </p:nvSpPr>
        <p:spPr>
          <a:xfrm>
            <a:off x="5297714" y="5024968"/>
            <a:ext cx="208541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00100" lvl="1" indent="-342900" algn="just" rtl="1">
              <a:buFont typeface="Arial" panose="020B0604020202020204" pitchFamily="34" charset="0"/>
              <a:buChar char="•"/>
            </a:pPr>
            <a:r>
              <a:rPr lang="ar-SA" sz="2000" dirty="0">
                <a:cs typeface="B Nazanin" panose="00000400000000000000" pitchFamily="2" charset="-78"/>
              </a:rPr>
              <a:t>فینووا</a:t>
            </a:r>
            <a:endParaRPr lang="fa-IR" sz="2000" dirty="0">
              <a:cs typeface="B Nazanin" panose="00000400000000000000" pitchFamily="2" charset="-78"/>
            </a:endParaRPr>
          </a:p>
          <a:p>
            <a:pPr marL="800100" lvl="1" indent="-342900" algn="just" rtl="1">
              <a:buFont typeface="Arial" panose="020B0604020202020204" pitchFamily="34" charset="0"/>
              <a:buChar char="•"/>
            </a:pPr>
            <a:r>
              <a:rPr lang="ar-SA" sz="2000" dirty="0">
                <a:cs typeface="B Nazanin" panose="00000400000000000000" pitchFamily="2" charset="-78"/>
              </a:rPr>
              <a:t>فارابی</a:t>
            </a:r>
            <a:endParaRPr lang="fa-IR" sz="2000" dirty="0">
              <a:cs typeface="B Nazanin" panose="00000400000000000000" pitchFamily="2" charset="-78"/>
            </a:endParaRPr>
          </a:p>
          <a:p>
            <a:pPr marL="800100" lvl="1" indent="-342900" algn="just" rtl="1">
              <a:buFont typeface="Arial" panose="020B0604020202020204" pitchFamily="34" charset="0"/>
              <a:buChar char="•"/>
            </a:pPr>
            <a:r>
              <a:rPr lang="ar-SA" sz="2000" dirty="0">
                <a:cs typeface="B Nazanin" panose="00000400000000000000" pitchFamily="2" charset="-78"/>
              </a:rPr>
              <a:t>نوین تک</a:t>
            </a:r>
            <a:endParaRPr lang="fa-IR" sz="2000" dirty="0">
              <a:cs typeface="B Nazanin" panose="00000400000000000000" pitchFamily="2" charset="-78"/>
            </a:endParaRPr>
          </a:p>
          <a:p>
            <a:pPr marL="800100" lvl="1" indent="-342900" algn="just" rtl="1">
              <a:buFont typeface="Arial" panose="020B0604020202020204" pitchFamily="34" charset="0"/>
              <a:buChar char="•"/>
            </a:pPr>
            <a:r>
              <a:rPr lang="ar-SA" sz="2000" dirty="0">
                <a:cs typeface="B Nazanin" panose="00000400000000000000" pitchFamily="2" charset="-78"/>
              </a:rPr>
              <a:t>تریگ آپ</a:t>
            </a:r>
            <a:endParaRPr lang="fa-IR" sz="2000" dirty="0">
              <a:cs typeface="B Nazanin" panose="00000400000000000000" pitchFamily="2" charset="-78"/>
            </a:endParaRPr>
          </a:p>
        </p:txBody>
      </p:sp>
      <p:cxnSp>
        <p:nvCxnSpPr>
          <p:cNvPr id="73" name="Straight Connector 72"/>
          <p:cNvCxnSpPr/>
          <p:nvPr/>
        </p:nvCxnSpPr>
        <p:spPr>
          <a:xfrm>
            <a:off x="7192950" y="4761029"/>
            <a:ext cx="0" cy="146304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ectangle 5"/>
          <p:cNvSpPr/>
          <p:nvPr/>
        </p:nvSpPr>
        <p:spPr>
          <a:xfrm>
            <a:off x="275771" y="3670191"/>
            <a:ext cx="6976927" cy="57531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225849" y="3781509"/>
            <a:ext cx="7008649" cy="4216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 rtl="1">
              <a:lnSpc>
                <a:spcPct val="107000"/>
              </a:lnSpc>
              <a:spcAft>
                <a:spcPts val="800"/>
              </a:spcAft>
            </a:pPr>
            <a:r>
              <a:rPr lang="ar-SA" sz="2000" dirty="0">
                <a:effectLst/>
                <a:latin typeface="Calibri Light" panose="020F03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شتاب</a:t>
            </a:r>
            <a:r>
              <a:rPr lang="fa-IR" sz="2000" dirty="0">
                <a:effectLst/>
                <a:latin typeface="Calibri Light" panose="020F03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 </a:t>
            </a:r>
            <a:r>
              <a:rPr lang="ar-SA" sz="2000" dirty="0">
                <a:effectLst/>
                <a:latin typeface="Calibri Light" panose="020F03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دهنده‌ها حلقه واسط بین کسب و کارهای نوپا و سرمایه‌گذاران جسورانه هستند</a:t>
            </a:r>
            <a:endParaRPr lang="en-US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3098949" y="5036528"/>
            <a:ext cx="208541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00100" lvl="1" indent="-342900" algn="just" rtl="1">
              <a:buFont typeface="Arial" panose="020B0604020202020204" pitchFamily="34" charset="0"/>
              <a:buChar char="•"/>
            </a:pPr>
            <a:r>
              <a:rPr lang="ar-SA" sz="2000" dirty="0">
                <a:cs typeface="B Nazanin" panose="00000400000000000000" pitchFamily="2" charset="-78"/>
              </a:rPr>
              <a:t>شریف</a:t>
            </a:r>
            <a:endParaRPr lang="fa-IR" sz="2000" dirty="0">
              <a:cs typeface="B Nazanin" panose="00000400000000000000" pitchFamily="2" charset="-78"/>
            </a:endParaRPr>
          </a:p>
          <a:p>
            <a:pPr marL="800100" lvl="1" indent="-342900" algn="just" rtl="1">
              <a:buFont typeface="Arial" panose="020B0604020202020204" pitchFamily="34" charset="0"/>
              <a:buChar char="•"/>
            </a:pPr>
            <a:r>
              <a:rPr lang="ar-SA" sz="2000" dirty="0">
                <a:cs typeface="B Nazanin" panose="00000400000000000000" pitchFamily="2" charset="-78"/>
              </a:rPr>
              <a:t>دیموند</a:t>
            </a:r>
            <a:endParaRPr lang="fa-IR" sz="2000" dirty="0">
              <a:cs typeface="B Nazanin" panose="00000400000000000000" pitchFamily="2" charset="-78"/>
            </a:endParaRPr>
          </a:p>
          <a:p>
            <a:pPr marL="800100" lvl="1" indent="-342900" algn="just" rtl="1">
              <a:buFont typeface="Arial" panose="020B0604020202020204" pitchFamily="34" charset="0"/>
              <a:buChar char="•"/>
            </a:pPr>
            <a:r>
              <a:rPr lang="ar-SA" sz="2000" dirty="0">
                <a:cs typeface="B Nazanin" panose="00000400000000000000" pitchFamily="2" charset="-78"/>
              </a:rPr>
              <a:t>آواتک</a:t>
            </a:r>
            <a:endParaRPr lang="fa-IR" sz="2000" dirty="0">
              <a:cs typeface="B Nazanin" panose="00000400000000000000" pitchFamily="2" charset="-78"/>
            </a:endParaRPr>
          </a:p>
          <a:p>
            <a:pPr marL="800100" lvl="1" indent="-342900" algn="just" rtl="1">
              <a:buFont typeface="Arial" panose="020B0604020202020204" pitchFamily="34" charset="0"/>
              <a:buChar char="•"/>
            </a:pPr>
            <a:r>
              <a:rPr lang="ar-SA" sz="2000" dirty="0">
                <a:cs typeface="B Nazanin" panose="00000400000000000000" pitchFamily="2" charset="-78"/>
              </a:rPr>
              <a:t>توسن بوم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888" b="16190"/>
          <a:stretch/>
        </p:blipFill>
        <p:spPr>
          <a:xfrm>
            <a:off x="9304041" y="1139340"/>
            <a:ext cx="1244557" cy="1007025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93D9E8-5C4D-4D25-834A-5A9DA744FDE2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013121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8" name="Picture 77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740940" y="1"/>
            <a:ext cx="4451060" cy="6857999"/>
          </a:xfrm>
          <a:custGeom>
            <a:avLst/>
            <a:gdLst>
              <a:gd name="connsiteX0" fmla="*/ 0 w 4937760"/>
              <a:gd name="connsiteY0" fmla="*/ 0 h 6857999"/>
              <a:gd name="connsiteX1" fmla="*/ 4937760 w 4937760"/>
              <a:gd name="connsiteY1" fmla="*/ 0 h 6857999"/>
              <a:gd name="connsiteX2" fmla="*/ 4937760 w 4937760"/>
              <a:gd name="connsiteY2" fmla="*/ 6857999 h 6857999"/>
              <a:gd name="connsiteX3" fmla="*/ 0 w 4937760"/>
              <a:gd name="connsiteY3" fmla="*/ 6857999 h 68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37760" h="6857999">
                <a:moveTo>
                  <a:pt x="0" y="0"/>
                </a:moveTo>
                <a:lnTo>
                  <a:pt x="4937760" y="0"/>
                </a:lnTo>
                <a:lnTo>
                  <a:pt x="4937760" y="6857999"/>
                </a:lnTo>
                <a:lnTo>
                  <a:pt x="0" y="6857999"/>
                </a:lnTo>
                <a:close/>
              </a:path>
            </a:pathLst>
          </a:custGeom>
        </p:spPr>
      </p:pic>
      <p:sp>
        <p:nvSpPr>
          <p:cNvPr id="79" name="Rectangle 78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7740940" y="0"/>
            <a:ext cx="4451060" cy="6857999"/>
          </a:xfrm>
          <a:prstGeom prst="rect">
            <a:avLst/>
          </a:prstGeom>
          <a:solidFill>
            <a:srgbClr val="30353F">
              <a:alpha val="8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80" name="Oval 79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9116095" y="832629"/>
            <a:ext cx="1620450" cy="1620448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1" name="TextBox 80"/>
          <p:cNvSpPr txBox="1"/>
          <p:nvPr/>
        </p:nvSpPr>
        <p:spPr>
          <a:xfrm>
            <a:off x="7983220" y="3242496"/>
            <a:ext cx="3886200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fa-IR" sz="3600" b="1" dirty="0">
                <a:solidFill>
                  <a:schemeClr val="bg1"/>
                </a:solidFill>
                <a:cs typeface="B Nazanin" panose="00000400000000000000" pitchFamily="2" charset="-78"/>
              </a:rPr>
              <a:t>چالش های فین تک</a:t>
            </a:r>
          </a:p>
          <a:p>
            <a:pPr algn="ctr"/>
            <a:r>
              <a:rPr lang="fa-IR" sz="3600" b="1" dirty="0">
                <a:solidFill>
                  <a:schemeClr val="bg1"/>
                </a:solidFill>
                <a:cs typeface="B Nazanin" panose="00000400000000000000" pitchFamily="2" charset="-78"/>
              </a:rPr>
              <a:t>در ایران</a:t>
            </a:r>
            <a:endParaRPr lang="en-US" sz="3600" b="1" dirty="0">
              <a:solidFill>
                <a:schemeClr val="bg1"/>
              </a:solidFill>
            </a:endParaRPr>
          </a:p>
        </p:txBody>
      </p:sp>
      <p:cxnSp>
        <p:nvCxnSpPr>
          <p:cNvPr id="82" name="Straight Connector 81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/>
        </p:nvCxnSpPr>
        <p:spPr>
          <a:xfrm>
            <a:off x="9194800" y="2790395"/>
            <a:ext cx="1463040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Straight Connector 82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/>
        </p:nvCxnSpPr>
        <p:spPr>
          <a:xfrm>
            <a:off x="9550935" y="4781035"/>
            <a:ext cx="750771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62681" y="1054871"/>
            <a:ext cx="1119518" cy="1175964"/>
          </a:xfrm>
          <a:prstGeom prst="rect">
            <a:avLst/>
          </a:prstGeom>
        </p:spPr>
      </p:pic>
      <p:sp>
        <p:nvSpPr>
          <p:cNvPr id="138" name="Freeform 18" descr="This is an icon of a human being. "/>
          <p:cNvSpPr>
            <a:spLocks noEditPoints="1"/>
          </p:cNvSpPr>
          <p:nvPr/>
        </p:nvSpPr>
        <p:spPr bwMode="auto">
          <a:xfrm>
            <a:off x="5540227" y="705546"/>
            <a:ext cx="244300" cy="321597"/>
          </a:xfrm>
          <a:custGeom>
            <a:avLst/>
            <a:gdLst>
              <a:gd name="T0" fmla="*/ 980 w 1559"/>
              <a:gd name="T1" fmla="*/ 1084 h 2048"/>
              <a:gd name="T2" fmla="*/ 1202 w 1559"/>
              <a:gd name="T3" fmla="*/ 678 h 2048"/>
              <a:gd name="T4" fmla="*/ 1252 w 1559"/>
              <a:gd name="T5" fmla="*/ 469 h 2048"/>
              <a:gd name="T6" fmla="*/ 637 w 1559"/>
              <a:gd name="T7" fmla="*/ 43 h 2048"/>
              <a:gd name="T8" fmla="*/ 348 w 1559"/>
              <a:gd name="T9" fmla="*/ 260 h 2048"/>
              <a:gd name="T10" fmla="*/ 346 w 1559"/>
              <a:gd name="T11" fmla="*/ 666 h 2048"/>
              <a:gd name="T12" fmla="*/ 578 w 1559"/>
              <a:gd name="T13" fmla="*/ 1084 h 2048"/>
              <a:gd name="T14" fmla="*/ 0 w 1559"/>
              <a:gd name="T15" fmla="*/ 1646 h 2048"/>
              <a:gd name="T16" fmla="*/ 46 w 1559"/>
              <a:gd name="T17" fmla="*/ 2048 h 2048"/>
              <a:gd name="T18" fmla="*/ 1107 w 1559"/>
              <a:gd name="T19" fmla="*/ 2048 h 2048"/>
              <a:gd name="T20" fmla="*/ 1559 w 1559"/>
              <a:gd name="T21" fmla="*/ 2002 h 2048"/>
              <a:gd name="T22" fmla="*/ 1253 w 1559"/>
              <a:gd name="T23" fmla="*/ 1330 h 2048"/>
              <a:gd name="T24" fmla="*/ 651 w 1559"/>
              <a:gd name="T25" fmla="*/ 134 h 2048"/>
              <a:gd name="T26" fmla="*/ 818 w 1559"/>
              <a:gd name="T27" fmla="*/ 92 h 2048"/>
              <a:gd name="T28" fmla="*/ 1160 w 1559"/>
              <a:gd name="T29" fmla="*/ 487 h 2048"/>
              <a:gd name="T30" fmla="*/ 702 w 1559"/>
              <a:gd name="T31" fmla="*/ 427 h 2048"/>
              <a:gd name="T32" fmla="*/ 622 w 1559"/>
              <a:gd name="T33" fmla="*/ 373 h 2048"/>
              <a:gd name="T34" fmla="*/ 515 w 1559"/>
              <a:gd name="T35" fmla="*/ 380 h 2048"/>
              <a:gd name="T36" fmla="*/ 599 w 1559"/>
              <a:gd name="T37" fmla="*/ 143 h 2048"/>
              <a:gd name="T38" fmla="*/ 447 w 1559"/>
              <a:gd name="T39" fmla="*/ 660 h 2048"/>
              <a:gd name="T40" fmla="*/ 595 w 1559"/>
              <a:gd name="T41" fmla="*/ 484 h 2048"/>
              <a:gd name="T42" fmla="*/ 1016 w 1559"/>
              <a:gd name="T43" fmla="*/ 519 h 2048"/>
              <a:gd name="T44" fmla="*/ 1116 w 1559"/>
              <a:gd name="T45" fmla="*/ 585 h 2048"/>
              <a:gd name="T46" fmla="*/ 558 w 1559"/>
              <a:gd name="T47" fmla="*/ 941 h 2048"/>
              <a:gd name="T48" fmla="*/ 779 w 1559"/>
              <a:gd name="T49" fmla="*/ 1149 h 2048"/>
              <a:gd name="T50" fmla="*/ 1028 w 1559"/>
              <a:gd name="T51" fmla="*/ 1347 h 2048"/>
              <a:gd name="T52" fmla="*/ 779 w 1559"/>
              <a:gd name="T53" fmla="*/ 1695 h 2048"/>
              <a:gd name="T54" fmla="*/ 530 w 1559"/>
              <a:gd name="T55" fmla="*/ 1347 h 2048"/>
              <a:gd name="T56" fmla="*/ 1466 w 1559"/>
              <a:gd name="T57" fmla="*/ 1956 h 2048"/>
              <a:gd name="T58" fmla="*/ 451 w 1559"/>
              <a:gd name="T59" fmla="*/ 1956 h 2048"/>
              <a:gd name="T60" fmla="*/ 92 w 1559"/>
              <a:gd name="T61" fmla="*/ 1646 h 2048"/>
              <a:gd name="T62" fmla="*/ 451 w 1559"/>
              <a:gd name="T63" fmla="*/ 1393 h 2048"/>
              <a:gd name="T64" fmla="*/ 779 w 1559"/>
              <a:gd name="T65" fmla="*/ 1787 h 2048"/>
              <a:gd name="T66" fmla="*/ 861 w 1559"/>
              <a:gd name="T67" fmla="*/ 1744 h 2048"/>
              <a:gd name="T68" fmla="*/ 1242 w 1559"/>
              <a:gd name="T69" fmla="*/ 1422 h 2048"/>
              <a:gd name="T70" fmla="*/ 1466 w 1559"/>
              <a:gd name="T71" fmla="*/ 1956 h 20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559" h="2048">
                <a:moveTo>
                  <a:pt x="1253" y="1330"/>
                </a:moveTo>
                <a:cubicBezTo>
                  <a:pt x="1251" y="1330"/>
                  <a:pt x="1015" y="1337"/>
                  <a:pt x="980" y="1084"/>
                </a:cubicBezTo>
                <a:cubicBezTo>
                  <a:pt x="1019" y="1057"/>
                  <a:pt x="1055" y="1022"/>
                  <a:pt x="1087" y="979"/>
                </a:cubicBezTo>
                <a:cubicBezTo>
                  <a:pt x="1148" y="895"/>
                  <a:pt x="1188" y="791"/>
                  <a:pt x="1202" y="678"/>
                </a:cubicBezTo>
                <a:cubicBezTo>
                  <a:pt x="1207" y="674"/>
                  <a:pt x="1211" y="668"/>
                  <a:pt x="1214" y="662"/>
                </a:cubicBezTo>
                <a:cubicBezTo>
                  <a:pt x="1239" y="601"/>
                  <a:pt x="1252" y="536"/>
                  <a:pt x="1252" y="469"/>
                </a:cubicBezTo>
                <a:cubicBezTo>
                  <a:pt x="1252" y="210"/>
                  <a:pt x="1057" y="0"/>
                  <a:pt x="818" y="0"/>
                </a:cubicBezTo>
                <a:cubicBezTo>
                  <a:pt x="755" y="0"/>
                  <a:pt x="694" y="14"/>
                  <a:pt x="637" y="43"/>
                </a:cubicBezTo>
                <a:cubicBezTo>
                  <a:pt x="615" y="45"/>
                  <a:pt x="594" y="48"/>
                  <a:pt x="573" y="54"/>
                </a:cubicBezTo>
                <a:cubicBezTo>
                  <a:pt x="475" y="83"/>
                  <a:pt x="395" y="156"/>
                  <a:pt x="348" y="260"/>
                </a:cubicBezTo>
                <a:cubicBezTo>
                  <a:pt x="302" y="361"/>
                  <a:pt x="293" y="480"/>
                  <a:pt x="322" y="595"/>
                </a:cubicBezTo>
                <a:cubicBezTo>
                  <a:pt x="328" y="619"/>
                  <a:pt x="336" y="643"/>
                  <a:pt x="346" y="666"/>
                </a:cubicBezTo>
                <a:cubicBezTo>
                  <a:pt x="348" y="672"/>
                  <a:pt x="352" y="677"/>
                  <a:pt x="356" y="681"/>
                </a:cubicBezTo>
                <a:cubicBezTo>
                  <a:pt x="379" y="858"/>
                  <a:pt x="463" y="1004"/>
                  <a:pt x="578" y="1084"/>
                </a:cubicBezTo>
                <a:cubicBezTo>
                  <a:pt x="542" y="1337"/>
                  <a:pt x="307" y="1330"/>
                  <a:pt x="305" y="1330"/>
                </a:cubicBezTo>
                <a:cubicBezTo>
                  <a:pt x="136" y="1336"/>
                  <a:pt x="0" y="1475"/>
                  <a:pt x="0" y="1646"/>
                </a:cubicBezTo>
                <a:cubicBezTo>
                  <a:pt x="0" y="2002"/>
                  <a:pt x="0" y="2002"/>
                  <a:pt x="0" y="2002"/>
                </a:cubicBezTo>
                <a:cubicBezTo>
                  <a:pt x="0" y="2027"/>
                  <a:pt x="20" y="2048"/>
                  <a:pt x="46" y="2048"/>
                </a:cubicBezTo>
                <a:cubicBezTo>
                  <a:pt x="451" y="2048"/>
                  <a:pt x="451" y="2048"/>
                  <a:pt x="451" y="2048"/>
                </a:cubicBezTo>
                <a:cubicBezTo>
                  <a:pt x="1107" y="2048"/>
                  <a:pt x="1107" y="2048"/>
                  <a:pt x="1107" y="2048"/>
                </a:cubicBezTo>
                <a:cubicBezTo>
                  <a:pt x="1512" y="2048"/>
                  <a:pt x="1512" y="2048"/>
                  <a:pt x="1512" y="2048"/>
                </a:cubicBezTo>
                <a:cubicBezTo>
                  <a:pt x="1538" y="2048"/>
                  <a:pt x="1559" y="2027"/>
                  <a:pt x="1559" y="2002"/>
                </a:cubicBezTo>
                <a:cubicBezTo>
                  <a:pt x="1559" y="1646"/>
                  <a:pt x="1559" y="1646"/>
                  <a:pt x="1559" y="1646"/>
                </a:cubicBezTo>
                <a:cubicBezTo>
                  <a:pt x="1558" y="1475"/>
                  <a:pt x="1422" y="1336"/>
                  <a:pt x="1253" y="1330"/>
                </a:cubicBezTo>
                <a:close/>
                <a:moveTo>
                  <a:pt x="599" y="143"/>
                </a:moveTo>
                <a:cubicBezTo>
                  <a:pt x="615" y="138"/>
                  <a:pt x="633" y="135"/>
                  <a:pt x="651" y="134"/>
                </a:cubicBezTo>
                <a:cubicBezTo>
                  <a:pt x="658" y="134"/>
                  <a:pt x="665" y="132"/>
                  <a:pt x="671" y="129"/>
                </a:cubicBezTo>
                <a:cubicBezTo>
                  <a:pt x="717" y="105"/>
                  <a:pt x="767" y="92"/>
                  <a:pt x="818" y="92"/>
                </a:cubicBezTo>
                <a:cubicBezTo>
                  <a:pt x="1006" y="92"/>
                  <a:pt x="1160" y="261"/>
                  <a:pt x="1160" y="469"/>
                </a:cubicBezTo>
                <a:cubicBezTo>
                  <a:pt x="1160" y="475"/>
                  <a:pt x="1160" y="481"/>
                  <a:pt x="1160" y="487"/>
                </a:cubicBezTo>
                <a:cubicBezTo>
                  <a:pt x="1123" y="450"/>
                  <a:pt x="1072" y="427"/>
                  <a:pt x="1016" y="427"/>
                </a:cubicBezTo>
                <a:cubicBezTo>
                  <a:pt x="702" y="427"/>
                  <a:pt x="702" y="427"/>
                  <a:pt x="702" y="427"/>
                </a:cubicBezTo>
                <a:cubicBezTo>
                  <a:pt x="683" y="427"/>
                  <a:pt x="665" y="421"/>
                  <a:pt x="650" y="410"/>
                </a:cubicBezTo>
                <a:cubicBezTo>
                  <a:pt x="638" y="400"/>
                  <a:pt x="628" y="388"/>
                  <a:pt x="622" y="373"/>
                </a:cubicBezTo>
                <a:cubicBezTo>
                  <a:pt x="613" y="350"/>
                  <a:pt x="590" y="336"/>
                  <a:pt x="566" y="338"/>
                </a:cubicBezTo>
                <a:cubicBezTo>
                  <a:pt x="542" y="339"/>
                  <a:pt x="521" y="356"/>
                  <a:pt x="515" y="380"/>
                </a:cubicBezTo>
                <a:cubicBezTo>
                  <a:pt x="497" y="450"/>
                  <a:pt x="460" y="515"/>
                  <a:pt x="410" y="567"/>
                </a:cubicBezTo>
                <a:cubicBezTo>
                  <a:pt x="364" y="376"/>
                  <a:pt x="448" y="187"/>
                  <a:pt x="599" y="143"/>
                </a:cubicBezTo>
                <a:close/>
                <a:moveTo>
                  <a:pt x="558" y="941"/>
                </a:moveTo>
                <a:cubicBezTo>
                  <a:pt x="498" y="867"/>
                  <a:pt x="459" y="768"/>
                  <a:pt x="447" y="660"/>
                </a:cubicBezTo>
                <a:cubicBezTo>
                  <a:pt x="505" y="608"/>
                  <a:pt x="551" y="543"/>
                  <a:pt x="581" y="472"/>
                </a:cubicBezTo>
                <a:cubicBezTo>
                  <a:pt x="585" y="476"/>
                  <a:pt x="590" y="480"/>
                  <a:pt x="595" y="484"/>
                </a:cubicBezTo>
                <a:cubicBezTo>
                  <a:pt x="626" y="507"/>
                  <a:pt x="663" y="519"/>
                  <a:pt x="702" y="519"/>
                </a:cubicBezTo>
                <a:cubicBezTo>
                  <a:pt x="1016" y="519"/>
                  <a:pt x="1016" y="519"/>
                  <a:pt x="1016" y="519"/>
                </a:cubicBezTo>
                <a:cubicBezTo>
                  <a:pt x="1060" y="519"/>
                  <a:pt x="1099" y="546"/>
                  <a:pt x="1116" y="584"/>
                </a:cubicBezTo>
                <a:cubicBezTo>
                  <a:pt x="1116" y="584"/>
                  <a:pt x="1116" y="585"/>
                  <a:pt x="1116" y="585"/>
                </a:cubicBezTo>
                <a:cubicBezTo>
                  <a:pt x="1116" y="845"/>
                  <a:pt x="965" y="1057"/>
                  <a:pt x="779" y="1057"/>
                </a:cubicBezTo>
                <a:cubicBezTo>
                  <a:pt x="698" y="1057"/>
                  <a:pt x="620" y="1016"/>
                  <a:pt x="558" y="941"/>
                </a:cubicBezTo>
                <a:close/>
                <a:moveTo>
                  <a:pt x="664" y="1129"/>
                </a:moveTo>
                <a:cubicBezTo>
                  <a:pt x="701" y="1142"/>
                  <a:pt x="739" y="1149"/>
                  <a:pt x="779" y="1149"/>
                </a:cubicBezTo>
                <a:cubicBezTo>
                  <a:pt x="818" y="1149"/>
                  <a:pt x="857" y="1142"/>
                  <a:pt x="894" y="1129"/>
                </a:cubicBezTo>
                <a:cubicBezTo>
                  <a:pt x="911" y="1217"/>
                  <a:pt x="959" y="1294"/>
                  <a:pt x="1028" y="1347"/>
                </a:cubicBezTo>
                <a:cubicBezTo>
                  <a:pt x="786" y="1691"/>
                  <a:pt x="786" y="1691"/>
                  <a:pt x="786" y="1691"/>
                </a:cubicBezTo>
                <a:cubicBezTo>
                  <a:pt x="784" y="1694"/>
                  <a:pt x="782" y="1695"/>
                  <a:pt x="779" y="1695"/>
                </a:cubicBezTo>
                <a:cubicBezTo>
                  <a:pt x="776" y="1695"/>
                  <a:pt x="774" y="1694"/>
                  <a:pt x="773" y="1691"/>
                </a:cubicBezTo>
                <a:cubicBezTo>
                  <a:pt x="530" y="1347"/>
                  <a:pt x="530" y="1347"/>
                  <a:pt x="530" y="1347"/>
                </a:cubicBezTo>
                <a:cubicBezTo>
                  <a:pt x="599" y="1294"/>
                  <a:pt x="648" y="1217"/>
                  <a:pt x="664" y="1129"/>
                </a:cubicBezTo>
                <a:close/>
                <a:moveTo>
                  <a:pt x="1466" y="1956"/>
                </a:moveTo>
                <a:cubicBezTo>
                  <a:pt x="1107" y="1956"/>
                  <a:pt x="1107" y="1956"/>
                  <a:pt x="1107" y="1956"/>
                </a:cubicBezTo>
                <a:cubicBezTo>
                  <a:pt x="451" y="1956"/>
                  <a:pt x="451" y="1956"/>
                  <a:pt x="451" y="1956"/>
                </a:cubicBezTo>
                <a:cubicBezTo>
                  <a:pt x="92" y="1956"/>
                  <a:pt x="92" y="1956"/>
                  <a:pt x="92" y="1956"/>
                </a:cubicBezTo>
                <a:cubicBezTo>
                  <a:pt x="92" y="1646"/>
                  <a:pt x="92" y="1646"/>
                  <a:pt x="92" y="1646"/>
                </a:cubicBezTo>
                <a:cubicBezTo>
                  <a:pt x="92" y="1522"/>
                  <a:pt x="192" y="1422"/>
                  <a:pt x="316" y="1422"/>
                </a:cubicBezTo>
                <a:cubicBezTo>
                  <a:pt x="318" y="1422"/>
                  <a:pt x="392" y="1420"/>
                  <a:pt x="451" y="1393"/>
                </a:cubicBezTo>
                <a:cubicBezTo>
                  <a:pt x="697" y="1744"/>
                  <a:pt x="697" y="1744"/>
                  <a:pt x="697" y="1744"/>
                </a:cubicBezTo>
                <a:cubicBezTo>
                  <a:pt x="716" y="1771"/>
                  <a:pt x="746" y="1787"/>
                  <a:pt x="779" y="1787"/>
                </a:cubicBezTo>
                <a:cubicBezTo>
                  <a:pt x="779" y="1787"/>
                  <a:pt x="779" y="1787"/>
                  <a:pt x="779" y="1787"/>
                </a:cubicBezTo>
                <a:cubicBezTo>
                  <a:pt x="812" y="1787"/>
                  <a:pt x="842" y="1771"/>
                  <a:pt x="861" y="1744"/>
                </a:cubicBezTo>
                <a:cubicBezTo>
                  <a:pt x="1108" y="1393"/>
                  <a:pt x="1108" y="1393"/>
                  <a:pt x="1108" y="1393"/>
                </a:cubicBezTo>
                <a:cubicBezTo>
                  <a:pt x="1174" y="1422"/>
                  <a:pt x="1240" y="1422"/>
                  <a:pt x="1242" y="1422"/>
                </a:cubicBezTo>
                <a:cubicBezTo>
                  <a:pt x="1366" y="1422"/>
                  <a:pt x="1466" y="1522"/>
                  <a:pt x="1466" y="1646"/>
                </a:cubicBezTo>
                <a:cubicBezTo>
                  <a:pt x="1466" y="1956"/>
                  <a:pt x="1466" y="1956"/>
                  <a:pt x="1466" y="195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39" name="Freeform 18" descr="This is an icon of a human being. "/>
          <p:cNvSpPr>
            <a:spLocks noEditPoints="1"/>
          </p:cNvSpPr>
          <p:nvPr/>
        </p:nvSpPr>
        <p:spPr bwMode="auto">
          <a:xfrm>
            <a:off x="1820259" y="702545"/>
            <a:ext cx="244300" cy="321597"/>
          </a:xfrm>
          <a:custGeom>
            <a:avLst/>
            <a:gdLst>
              <a:gd name="T0" fmla="*/ 980 w 1559"/>
              <a:gd name="T1" fmla="*/ 1084 h 2048"/>
              <a:gd name="T2" fmla="*/ 1202 w 1559"/>
              <a:gd name="T3" fmla="*/ 678 h 2048"/>
              <a:gd name="T4" fmla="*/ 1252 w 1559"/>
              <a:gd name="T5" fmla="*/ 469 h 2048"/>
              <a:gd name="T6" fmla="*/ 637 w 1559"/>
              <a:gd name="T7" fmla="*/ 43 h 2048"/>
              <a:gd name="T8" fmla="*/ 348 w 1559"/>
              <a:gd name="T9" fmla="*/ 260 h 2048"/>
              <a:gd name="T10" fmla="*/ 346 w 1559"/>
              <a:gd name="T11" fmla="*/ 666 h 2048"/>
              <a:gd name="T12" fmla="*/ 578 w 1559"/>
              <a:gd name="T13" fmla="*/ 1084 h 2048"/>
              <a:gd name="T14" fmla="*/ 0 w 1559"/>
              <a:gd name="T15" fmla="*/ 1646 h 2048"/>
              <a:gd name="T16" fmla="*/ 46 w 1559"/>
              <a:gd name="T17" fmla="*/ 2048 h 2048"/>
              <a:gd name="T18" fmla="*/ 1107 w 1559"/>
              <a:gd name="T19" fmla="*/ 2048 h 2048"/>
              <a:gd name="T20" fmla="*/ 1559 w 1559"/>
              <a:gd name="T21" fmla="*/ 2002 h 2048"/>
              <a:gd name="T22" fmla="*/ 1253 w 1559"/>
              <a:gd name="T23" fmla="*/ 1330 h 2048"/>
              <a:gd name="T24" fmla="*/ 651 w 1559"/>
              <a:gd name="T25" fmla="*/ 134 h 2048"/>
              <a:gd name="T26" fmla="*/ 818 w 1559"/>
              <a:gd name="T27" fmla="*/ 92 h 2048"/>
              <a:gd name="T28" fmla="*/ 1160 w 1559"/>
              <a:gd name="T29" fmla="*/ 487 h 2048"/>
              <a:gd name="T30" fmla="*/ 702 w 1559"/>
              <a:gd name="T31" fmla="*/ 427 h 2048"/>
              <a:gd name="T32" fmla="*/ 622 w 1559"/>
              <a:gd name="T33" fmla="*/ 373 h 2048"/>
              <a:gd name="T34" fmla="*/ 515 w 1559"/>
              <a:gd name="T35" fmla="*/ 380 h 2048"/>
              <a:gd name="T36" fmla="*/ 599 w 1559"/>
              <a:gd name="T37" fmla="*/ 143 h 2048"/>
              <a:gd name="T38" fmla="*/ 447 w 1559"/>
              <a:gd name="T39" fmla="*/ 660 h 2048"/>
              <a:gd name="T40" fmla="*/ 595 w 1559"/>
              <a:gd name="T41" fmla="*/ 484 h 2048"/>
              <a:gd name="T42" fmla="*/ 1016 w 1559"/>
              <a:gd name="T43" fmla="*/ 519 h 2048"/>
              <a:gd name="T44" fmla="*/ 1116 w 1559"/>
              <a:gd name="T45" fmla="*/ 585 h 2048"/>
              <a:gd name="T46" fmla="*/ 558 w 1559"/>
              <a:gd name="T47" fmla="*/ 941 h 2048"/>
              <a:gd name="T48" fmla="*/ 779 w 1559"/>
              <a:gd name="T49" fmla="*/ 1149 h 2048"/>
              <a:gd name="T50" fmla="*/ 1028 w 1559"/>
              <a:gd name="T51" fmla="*/ 1347 h 2048"/>
              <a:gd name="T52" fmla="*/ 779 w 1559"/>
              <a:gd name="T53" fmla="*/ 1695 h 2048"/>
              <a:gd name="T54" fmla="*/ 530 w 1559"/>
              <a:gd name="T55" fmla="*/ 1347 h 2048"/>
              <a:gd name="T56" fmla="*/ 1466 w 1559"/>
              <a:gd name="T57" fmla="*/ 1956 h 2048"/>
              <a:gd name="T58" fmla="*/ 451 w 1559"/>
              <a:gd name="T59" fmla="*/ 1956 h 2048"/>
              <a:gd name="T60" fmla="*/ 92 w 1559"/>
              <a:gd name="T61" fmla="*/ 1646 h 2048"/>
              <a:gd name="T62" fmla="*/ 451 w 1559"/>
              <a:gd name="T63" fmla="*/ 1393 h 2048"/>
              <a:gd name="T64" fmla="*/ 779 w 1559"/>
              <a:gd name="T65" fmla="*/ 1787 h 2048"/>
              <a:gd name="T66" fmla="*/ 861 w 1559"/>
              <a:gd name="T67" fmla="*/ 1744 h 2048"/>
              <a:gd name="T68" fmla="*/ 1242 w 1559"/>
              <a:gd name="T69" fmla="*/ 1422 h 2048"/>
              <a:gd name="T70" fmla="*/ 1466 w 1559"/>
              <a:gd name="T71" fmla="*/ 1956 h 20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559" h="2048">
                <a:moveTo>
                  <a:pt x="1253" y="1330"/>
                </a:moveTo>
                <a:cubicBezTo>
                  <a:pt x="1251" y="1330"/>
                  <a:pt x="1015" y="1337"/>
                  <a:pt x="980" y="1084"/>
                </a:cubicBezTo>
                <a:cubicBezTo>
                  <a:pt x="1019" y="1057"/>
                  <a:pt x="1055" y="1022"/>
                  <a:pt x="1087" y="979"/>
                </a:cubicBezTo>
                <a:cubicBezTo>
                  <a:pt x="1148" y="895"/>
                  <a:pt x="1188" y="791"/>
                  <a:pt x="1202" y="678"/>
                </a:cubicBezTo>
                <a:cubicBezTo>
                  <a:pt x="1207" y="674"/>
                  <a:pt x="1211" y="668"/>
                  <a:pt x="1214" y="662"/>
                </a:cubicBezTo>
                <a:cubicBezTo>
                  <a:pt x="1239" y="601"/>
                  <a:pt x="1252" y="536"/>
                  <a:pt x="1252" y="469"/>
                </a:cubicBezTo>
                <a:cubicBezTo>
                  <a:pt x="1252" y="210"/>
                  <a:pt x="1057" y="0"/>
                  <a:pt x="818" y="0"/>
                </a:cubicBezTo>
                <a:cubicBezTo>
                  <a:pt x="755" y="0"/>
                  <a:pt x="694" y="14"/>
                  <a:pt x="637" y="43"/>
                </a:cubicBezTo>
                <a:cubicBezTo>
                  <a:pt x="615" y="45"/>
                  <a:pt x="594" y="48"/>
                  <a:pt x="573" y="54"/>
                </a:cubicBezTo>
                <a:cubicBezTo>
                  <a:pt x="475" y="83"/>
                  <a:pt x="395" y="156"/>
                  <a:pt x="348" y="260"/>
                </a:cubicBezTo>
                <a:cubicBezTo>
                  <a:pt x="302" y="361"/>
                  <a:pt x="293" y="480"/>
                  <a:pt x="322" y="595"/>
                </a:cubicBezTo>
                <a:cubicBezTo>
                  <a:pt x="328" y="619"/>
                  <a:pt x="336" y="643"/>
                  <a:pt x="346" y="666"/>
                </a:cubicBezTo>
                <a:cubicBezTo>
                  <a:pt x="348" y="672"/>
                  <a:pt x="352" y="677"/>
                  <a:pt x="356" y="681"/>
                </a:cubicBezTo>
                <a:cubicBezTo>
                  <a:pt x="379" y="858"/>
                  <a:pt x="463" y="1004"/>
                  <a:pt x="578" y="1084"/>
                </a:cubicBezTo>
                <a:cubicBezTo>
                  <a:pt x="542" y="1337"/>
                  <a:pt x="307" y="1330"/>
                  <a:pt x="305" y="1330"/>
                </a:cubicBezTo>
                <a:cubicBezTo>
                  <a:pt x="136" y="1336"/>
                  <a:pt x="0" y="1475"/>
                  <a:pt x="0" y="1646"/>
                </a:cubicBezTo>
                <a:cubicBezTo>
                  <a:pt x="0" y="2002"/>
                  <a:pt x="0" y="2002"/>
                  <a:pt x="0" y="2002"/>
                </a:cubicBezTo>
                <a:cubicBezTo>
                  <a:pt x="0" y="2027"/>
                  <a:pt x="20" y="2048"/>
                  <a:pt x="46" y="2048"/>
                </a:cubicBezTo>
                <a:cubicBezTo>
                  <a:pt x="451" y="2048"/>
                  <a:pt x="451" y="2048"/>
                  <a:pt x="451" y="2048"/>
                </a:cubicBezTo>
                <a:cubicBezTo>
                  <a:pt x="1107" y="2048"/>
                  <a:pt x="1107" y="2048"/>
                  <a:pt x="1107" y="2048"/>
                </a:cubicBezTo>
                <a:cubicBezTo>
                  <a:pt x="1512" y="2048"/>
                  <a:pt x="1512" y="2048"/>
                  <a:pt x="1512" y="2048"/>
                </a:cubicBezTo>
                <a:cubicBezTo>
                  <a:pt x="1538" y="2048"/>
                  <a:pt x="1559" y="2027"/>
                  <a:pt x="1559" y="2002"/>
                </a:cubicBezTo>
                <a:cubicBezTo>
                  <a:pt x="1559" y="1646"/>
                  <a:pt x="1559" y="1646"/>
                  <a:pt x="1559" y="1646"/>
                </a:cubicBezTo>
                <a:cubicBezTo>
                  <a:pt x="1558" y="1475"/>
                  <a:pt x="1422" y="1336"/>
                  <a:pt x="1253" y="1330"/>
                </a:cubicBezTo>
                <a:close/>
                <a:moveTo>
                  <a:pt x="599" y="143"/>
                </a:moveTo>
                <a:cubicBezTo>
                  <a:pt x="615" y="138"/>
                  <a:pt x="633" y="135"/>
                  <a:pt x="651" y="134"/>
                </a:cubicBezTo>
                <a:cubicBezTo>
                  <a:pt x="658" y="134"/>
                  <a:pt x="665" y="132"/>
                  <a:pt x="671" y="129"/>
                </a:cubicBezTo>
                <a:cubicBezTo>
                  <a:pt x="717" y="105"/>
                  <a:pt x="767" y="92"/>
                  <a:pt x="818" y="92"/>
                </a:cubicBezTo>
                <a:cubicBezTo>
                  <a:pt x="1006" y="92"/>
                  <a:pt x="1160" y="261"/>
                  <a:pt x="1160" y="469"/>
                </a:cubicBezTo>
                <a:cubicBezTo>
                  <a:pt x="1160" y="475"/>
                  <a:pt x="1160" y="481"/>
                  <a:pt x="1160" y="487"/>
                </a:cubicBezTo>
                <a:cubicBezTo>
                  <a:pt x="1123" y="450"/>
                  <a:pt x="1072" y="427"/>
                  <a:pt x="1016" y="427"/>
                </a:cubicBezTo>
                <a:cubicBezTo>
                  <a:pt x="702" y="427"/>
                  <a:pt x="702" y="427"/>
                  <a:pt x="702" y="427"/>
                </a:cubicBezTo>
                <a:cubicBezTo>
                  <a:pt x="683" y="427"/>
                  <a:pt x="665" y="421"/>
                  <a:pt x="650" y="410"/>
                </a:cubicBezTo>
                <a:cubicBezTo>
                  <a:pt x="638" y="400"/>
                  <a:pt x="628" y="388"/>
                  <a:pt x="622" y="373"/>
                </a:cubicBezTo>
                <a:cubicBezTo>
                  <a:pt x="613" y="350"/>
                  <a:pt x="590" y="336"/>
                  <a:pt x="566" y="338"/>
                </a:cubicBezTo>
                <a:cubicBezTo>
                  <a:pt x="542" y="339"/>
                  <a:pt x="521" y="356"/>
                  <a:pt x="515" y="380"/>
                </a:cubicBezTo>
                <a:cubicBezTo>
                  <a:pt x="497" y="450"/>
                  <a:pt x="460" y="515"/>
                  <a:pt x="410" y="567"/>
                </a:cubicBezTo>
                <a:cubicBezTo>
                  <a:pt x="364" y="376"/>
                  <a:pt x="448" y="187"/>
                  <a:pt x="599" y="143"/>
                </a:cubicBezTo>
                <a:close/>
                <a:moveTo>
                  <a:pt x="558" y="941"/>
                </a:moveTo>
                <a:cubicBezTo>
                  <a:pt x="498" y="867"/>
                  <a:pt x="459" y="768"/>
                  <a:pt x="447" y="660"/>
                </a:cubicBezTo>
                <a:cubicBezTo>
                  <a:pt x="505" y="608"/>
                  <a:pt x="551" y="543"/>
                  <a:pt x="581" y="472"/>
                </a:cubicBezTo>
                <a:cubicBezTo>
                  <a:pt x="585" y="476"/>
                  <a:pt x="590" y="480"/>
                  <a:pt x="595" y="484"/>
                </a:cubicBezTo>
                <a:cubicBezTo>
                  <a:pt x="626" y="507"/>
                  <a:pt x="663" y="519"/>
                  <a:pt x="702" y="519"/>
                </a:cubicBezTo>
                <a:cubicBezTo>
                  <a:pt x="1016" y="519"/>
                  <a:pt x="1016" y="519"/>
                  <a:pt x="1016" y="519"/>
                </a:cubicBezTo>
                <a:cubicBezTo>
                  <a:pt x="1060" y="519"/>
                  <a:pt x="1099" y="546"/>
                  <a:pt x="1116" y="584"/>
                </a:cubicBezTo>
                <a:cubicBezTo>
                  <a:pt x="1116" y="584"/>
                  <a:pt x="1116" y="585"/>
                  <a:pt x="1116" y="585"/>
                </a:cubicBezTo>
                <a:cubicBezTo>
                  <a:pt x="1116" y="845"/>
                  <a:pt x="965" y="1057"/>
                  <a:pt x="779" y="1057"/>
                </a:cubicBezTo>
                <a:cubicBezTo>
                  <a:pt x="698" y="1057"/>
                  <a:pt x="620" y="1016"/>
                  <a:pt x="558" y="941"/>
                </a:cubicBezTo>
                <a:close/>
                <a:moveTo>
                  <a:pt x="664" y="1129"/>
                </a:moveTo>
                <a:cubicBezTo>
                  <a:pt x="701" y="1142"/>
                  <a:pt x="739" y="1149"/>
                  <a:pt x="779" y="1149"/>
                </a:cubicBezTo>
                <a:cubicBezTo>
                  <a:pt x="818" y="1149"/>
                  <a:pt x="857" y="1142"/>
                  <a:pt x="894" y="1129"/>
                </a:cubicBezTo>
                <a:cubicBezTo>
                  <a:pt x="911" y="1217"/>
                  <a:pt x="959" y="1294"/>
                  <a:pt x="1028" y="1347"/>
                </a:cubicBezTo>
                <a:cubicBezTo>
                  <a:pt x="786" y="1691"/>
                  <a:pt x="786" y="1691"/>
                  <a:pt x="786" y="1691"/>
                </a:cubicBezTo>
                <a:cubicBezTo>
                  <a:pt x="784" y="1694"/>
                  <a:pt x="782" y="1695"/>
                  <a:pt x="779" y="1695"/>
                </a:cubicBezTo>
                <a:cubicBezTo>
                  <a:pt x="776" y="1695"/>
                  <a:pt x="774" y="1694"/>
                  <a:pt x="773" y="1691"/>
                </a:cubicBezTo>
                <a:cubicBezTo>
                  <a:pt x="530" y="1347"/>
                  <a:pt x="530" y="1347"/>
                  <a:pt x="530" y="1347"/>
                </a:cubicBezTo>
                <a:cubicBezTo>
                  <a:pt x="599" y="1294"/>
                  <a:pt x="648" y="1217"/>
                  <a:pt x="664" y="1129"/>
                </a:cubicBezTo>
                <a:close/>
                <a:moveTo>
                  <a:pt x="1466" y="1956"/>
                </a:moveTo>
                <a:cubicBezTo>
                  <a:pt x="1107" y="1956"/>
                  <a:pt x="1107" y="1956"/>
                  <a:pt x="1107" y="1956"/>
                </a:cubicBezTo>
                <a:cubicBezTo>
                  <a:pt x="451" y="1956"/>
                  <a:pt x="451" y="1956"/>
                  <a:pt x="451" y="1956"/>
                </a:cubicBezTo>
                <a:cubicBezTo>
                  <a:pt x="92" y="1956"/>
                  <a:pt x="92" y="1956"/>
                  <a:pt x="92" y="1956"/>
                </a:cubicBezTo>
                <a:cubicBezTo>
                  <a:pt x="92" y="1646"/>
                  <a:pt x="92" y="1646"/>
                  <a:pt x="92" y="1646"/>
                </a:cubicBezTo>
                <a:cubicBezTo>
                  <a:pt x="92" y="1522"/>
                  <a:pt x="192" y="1422"/>
                  <a:pt x="316" y="1422"/>
                </a:cubicBezTo>
                <a:cubicBezTo>
                  <a:pt x="318" y="1422"/>
                  <a:pt x="392" y="1420"/>
                  <a:pt x="451" y="1393"/>
                </a:cubicBezTo>
                <a:cubicBezTo>
                  <a:pt x="697" y="1744"/>
                  <a:pt x="697" y="1744"/>
                  <a:pt x="697" y="1744"/>
                </a:cubicBezTo>
                <a:cubicBezTo>
                  <a:pt x="716" y="1771"/>
                  <a:pt x="746" y="1787"/>
                  <a:pt x="779" y="1787"/>
                </a:cubicBezTo>
                <a:cubicBezTo>
                  <a:pt x="779" y="1787"/>
                  <a:pt x="779" y="1787"/>
                  <a:pt x="779" y="1787"/>
                </a:cubicBezTo>
                <a:cubicBezTo>
                  <a:pt x="812" y="1787"/>
                  <a:pt x="842" y="1771"/>
                  <a:pt x="861" y="1744"/>
                </a:cubicBezTo>
                <a:cubicBezTo>
                  <a:pt x="1108" y="1393"/>
                  <a:pt x="1108" y="1393"/>
                  <a:pt x="1108" y="1393"/>
                </a:cubicBezTo>
                <a:cubicBezTo>
                  <a:pt x="1174" y="1422"/>
                  <a:pt x="1240" y="1422"/>
                  <a:pt x="1242" y="1422"/>
                </a:cubicBezTo>
                <a:cubicBezTo>
                  <a:pt x="1366" y="1422"/>
                  <a:pt x="1466" y="1522"/>
                  <a:pt x="1466" y="1646"/>
                </a:cubicBezTo>
                <a:cubicBezTo>
                  <a:pt x="1466" y="1956"/>
                  <a:pt x="1466" y="1956"/>
                  <a:pt x="1466" y="195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40" name="Freeform 18" descr="This is an icon of a human being. "/>
          <p:cNvSpPr>
            <a:spLocks noEditPoints="1"/>
          </p:cNvSpPr>
          <p:nvPr/>
        </p:nvSpPr>
        <p:spPr bwMode="auto">
          <a:xfrm>
            <a:off x="1820259" y="3708390"/>
            <a:ext cx="244300" cy="321597"/>
          </a:xfrm>
          <a:custGeom>
            <a:avLst/>
            <a:gdLst>
              <a:gd name="T0" fmla="*/ 980 w 1559"/>
              <a:gd name="T1" fmla="*/ 1084 h 2048"/>
              <a:gd name="T2" fmla="*/ 1202 w 1559"/>
              <a:gd name="T3" fmla="*/ 678 h 2048"/>
              <a:gd name="T4" fmla="*/ 1252 w 1559"/>
              <a:gd name="T5" fmla="*/ 469 h 2048"/>
              <a:gd name="T6" fmla="*/ 637 w 1559"/>
              <a:gd name="T7" fmla="*/ 43 h 2048"/>
              <a:gd name="T8" fmla="*/ 348 w 1559"/>
              <a:gd name="T9" fmla="*/ 260 h 2048"/>
              <a:gd name="T10" fmla="*/ 346 w 1559"/>
              <a:gd name="T11" fmla="*/ 666 h 2048"/>
              <a:gd name="T12" fmla="*/ 578 w 1559"/>
              <a:gd name="T13" fmla="*/ 1084 h 2048"/>
              <a:gd name="T14" fmla="*/ 0 w 1559"/>
              <a:gd name="T15" fmla="*/ 1646 h 2048"/>
              <a:gd name="T16" fmla="*/ 46 w 1559"/>
              <a:gd name="T17" fmla="*/ 2048 h 2048"/>
              <a:gd name="T18" fmla="*/ 1107 w 1559"/>
              <a:gd name="T19" fmla="*/ 2048 h 2048"/>
              <a:gd name="T20" fmla="*/ 1559 w 1559"/>
              <a:gd name="T21" fmla="*/ 2002 h 2048"/>
              <a:gd name="T22" fmla="*/ 1253 w 1559"/>
              <a:gd name="T23" fmla="*/ 1330 h 2048"/>
              <a:gd name="T24" fmla="*/ 651 w 1559"/>
              <a:gd name="T25" fmla="*/ 134 h 2048"/>
              <a:gd name="T26" fmla="*/ 818 w 1559"/>
              <a:gd name="T27" fmla="*/ 92 h 2048"/>
              <a:gd name="T28" fmla="*/ 1160 w 1559"/>
              <a:gd name="T29" fmla="*/ 487 h 2048"/>
              <a:gd name="T30" fmla="*/ 702 w 1559"/>
              <a:gd name="T31" fmla="*/ 427 h 2048"/>
              <a:gd name="T32" fmla="*/ 622 w 1559"/>
              <a:gd name="T33" fmla="*/ 373 h 2048"/>
              <a:gd name="T34" fmla="*/ 515 w 1559"/>
              <a:gd name="T35" fmla="*/ 380 h 2048"/>
              <a:gd name="T36" fmla="*/ 599 w 1559"/>
              <a:gd name="T37" fmla="*/ 143 h 2048"/>
              <a:gd name="T38" fmla="*/ 447 w 1559"/>
              <a:gd name="T39" fmla="*/ 660 h 2048"/>
              <a:gd name="T40" fmla="*/ 595 w 1559"/>
              <a:gd name="T41" fmla="*/ 484 h 2048"/>
              <a:gd name="T42" fmla="*/ 1016 w 1559"/>
              <a:gd name="T43" fmla="*/ 519 h 2048"/>
              <a:gd name="T44" fmla="*/ 1116 w 1559"/>
              <a:gd name="T45" fmla="*/ 585 h 2048"/>
              <a:gd name="T46" fmla="*/ 558 w 1559"/>
              <a:gd name="T47" fmla="*/ 941 h 2048"/>
              <a:gd name="T48" fmla="*/ 779 w 1559"/>
              <a:gd name="T49" fmla="*/ 1149 h 2048"/>
              <a:gd name="T50" fmla="*/ 1028 w 1559"/>
              <a:gd name="T51" fmla="*/ 1347 h 2048"/>
              <a:gd name="T52" fmla="*/ 779 w 1559"/>
              <a:gd name="T53" fmla="*/ 1695 h 2048"/>
              <a:gd name="T54" fmla="*/ 530 w 1559"/>
              <a:gd name="T55" fmla="*/ 1347 h 2048"/>
              <a:gd name="T56" fmla="*/ 1466 w 1559"/>
              <a:gd name="T57" fmla="*/ 1956 h 2048"/>
              <a:gd name="T58" fmla="*/ 451 w 1559"/>
              <a:gd name="T59" fmla="*/ 1956 h 2048"/>
              <a:gd name="T60" fmla="*/ 92 w 1559"/>
              <a:gd name="T61" fmla="*/ 1646 h 2048"/>
              <a:gd name="T62" fmla="*/ 451 w 1559"/>
              <a:gd name="T63" fmla="*/ 1393 h 2048"/>
              <a:gd name="T64" fmla="*/ 779 w 1559"/>
              <a:gd name="T65" fmla="*/ 1787 h 2048"/>
              <a:gd name="T66" fmla="*/ 861 w 1559"/>
              <a:gd name="T67" fmla="*/ 1744 h 2048"/>
              <a:gd name="T68" fmla="*/ 1242 w 1559"/>
              <a:gd name="T69" fmla="*/ 1422 h 2048"/>
              <a:gd name="T70" fmla="*/ 1466 w 1559"/>
              <a:gd name="T71" fmla="*/ 1956 h 20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559" h="2048">
                <a:moveTo>
                  <a:pt x="1253" y="1330"/>
                </a:moveTo>
                <a:cubicBezTo>
                  <a:pt x="1251" y="1330"/>
                  <a:pt x="1015" y="1337"/>
                  <a:pt x="980" y="1084"/>
                </a:cubicBezTo>
                <a:cubicBezTo>
                  <a:pt x="1019" y="1057"/>
                  <a:pt x="1055" y="1022"/>
                  <a:pt x="1087" y="979"/>
                </a:cubicBezTo>
                <a:cubicBezTo>
                  <a:pt x="1148" y="895"/>
                  <a:pt x="1188" y="791"/>
                  <a:pt x="1202" y="678"/>
                </a:cubicBezTo>
                <a:cubicBezTo>
                  <a:pt x="1207" y="674"/>
                  <a:pt x="1211" y="668"/>
                  <a:pt x="1214" y="662"/>
                </a:cubicBezTo>
                <a:cubicBezTo>
                  <a:pt x="1239" y="601"/>
                  <a:pt x="1252" y="536"/>
                  <a:pt x="1252" y="469"/>
                </a:cubicBezTo>
                <a:cubicBezTo>
                  <a:pt x="1252" y="210"/>
                  <a:pt x="1057" y="0"/>
                  <a:pt x="818" y="0"/>
                </a:cubicBezTo>
                <a:cubicBezTo>
                  <a:pt x="755" y="0"/>
                  <a:pt x="694" y="14"/>
                  <a:pt x="637" y="43"/>
                </a:cubicBezTo>
                <a:cubicBezTo>
                  <a:pt x="615" y="45"/>
                  <a:pt x="594" y="48"/>
                  <a:pt x="573" y="54"/>
                </a:cubicBezTo>
                <a:cubicBezTo>
                  <a:pt x="475" y="83"/>
                  <a:pt x="395" y="156"/>
                  <a:pt x="348" y="260"/>
                </a:cubicBezTo>
                <a:cubicBezTo>
                  <a:pt x="302" y="361"/>
                  <a:pt x="293" y="480"/>
                  <a:pt x="322" y="595"/>
                </a:cubicBezTo>
                <a:cubicBezTo>
                  <a:pt x="328" y="619"/>
                  <a:pt x="336" y="643"/>
                  <a:pt x="346" y="666"/>
                </a:cubicBezTo>
                <a:cubicBezTo>
                  <a:pt x="348" y="672"/>
                  <a:pt x="352" y="677"/>
                  <a:pt x="356" y="681"/>
                </a:cubicBezTo>
                <a:cubicBezTo>
                  <a:pt x="379" y="858"/>
                  <a:pt x="463" y="1004"/>
                  <a:pt x="578" y="1084"/>
                </a:cubicBezTo>
                <a:cubicBezTo>
                  <a:pt x="542" y="1337"/>
                  <a:pt x="307" y="1330"/>
                  <a:pt x="305" y="1330"/>
                </a:cubicBezTo>
                <a:cubicBezTo>
                  <a:pt x="136" y="1336"/>
                  <a:pt x="0" y="1475"/>
                  <a:pt x="0" y="1646"/>
                </a:cubicBezTo>
                <a:cubicBezTo>
                  <a:pt x="0" y="2002"/>
                  <a:pt x="0" y="2002"/>
                  <a:pt x="0" y="2002"/>
                </a:cubicBezTo>
                <a:cubicBezTo>
                  <a:pt x="0" y="2027"/>
                  <a:pt x="20" y="2048"/>
                  <a:pt x="46" y="2048"/>
                </a:cubicBezTo>
                <a:cubicBezTo>
                  <a:pt x="451" y="2048"/>
                  <a:pt x="451" y="2048"/>
                  <a:pt x="451" y="2048"/>
                </a:cubicBezTo>
                <a:cubicBezTo>
                  <a:pt x="1107" y="2048"/>
                  <a:pt x="1107" y="2048"/>
                  <a:pt x="1107" y="2048"/>
                </a:cubicBezTo>
                <a:cubicBezTo>
                  <a:pt x="1512" y="2048"/>
                  <a:pt x="1512" y="2048"/>
                  <a:pt x="1512" y="2048"/>
                </a:cubicBezTo>
                <a:cubicBezTo>
                  <a:pt x="1538" y="2048"/>
                  <a:pt x="1559" y="2027"/>
                  <a:pt x="1559" y="2002"/>
                </a:cubicBezTo>
                <a:cubicBezTo>
                  <a:pt x="1559" y="1646"/>
                  <a:pt x="1559" y="1646"/>
                  <a:pt x="1559" y="1646"/>
                </a:cubicBezTo>
                <a:cubicBezTo>
                  <a:pt x="1558" y="1475"/>
                  <a:pt x="1422" y="1336"/>
                  <a:pt x="1253" y="1330"/>
                </a:cubicBezTo>
                <a:close/>
                <a:moveTo>
                  <a:pt x="599" y="143"/>
                </a:moveTo>
                <a:cubicBezTo>
                  <a:pt x="615" y="138"/>
                  <a:pt x="633" y="135"/>
                  <a:pt x="651" y="134"/>
                </a:cubicBezTo>
                <a:cubicBezTo>
                  <a:pt x="658" y="134"/>
                  <a:pt x="665" y="132"/>
                  <a:pt x="671" y="129"/>
                </a:cubicBezTo>
                <a:cubicBezTo>
                  <a:pt x="717" y="105"/>
                  <a:pt x="767" y="92"/>
                  <a:pt x="818" y="92"/>
                </a:cubicBezTo>
                <a:cubicBezTo>
                  <a:pt x="1006" y="92"/>
                  <a:pt x="1160" y="261"/>
                  <a:pt x="1160" y="469"/>
                </a:cubicBezTo>
                <a:cubicBezTo>
                  <a:pt x="1160" y="475"/>
                  <a:pt x="1160" y="481"/>
                  <a:pt x="1160" y="487"/>
                </a:cubicBezTo>
                <a:cubicBezTo>
                  <a:pt x="1123" y="450"/>
                  <a:pt x="1072" y="427"/>
                  <a:pt x="1016" y="427"/>
                </a:cubicBezTo>
                <a:cubicBezTo>
                  <a:pt x="702" y="427"/>
                  <a:pt x="702" y="427"/>
                  <a:pt x="702" y="427"/>
                </a:cubicBezTo>
                <a:cubicBezTo>
                  <a:pt x="683" y="427"/>
                  <a:pt x="665" y="421"/>
                  <a:pt x="650" y="410"/>
                </a:cubicBezTo>
                <a:cubicBezTo>
                  <a:pt x="638" y="400"/>
                  <a:pt x="628" y="388"/>
                  <a:pt x="622" y="373"/>
                </a:cubicBezTo>
                <a:cubicBezTo>
                  <a:pt x="613" y="350"/>
                  <a:pt x="590" y="336"/>
                  <a:pt x="566" y="338"/>
                </a:cubicBezTo>
                <a:cubicBezTo>
                  <a:pt x="542" y="339"/>
                  <a:pt x="521" y="356"/>
                  <a:pt x="515" y="380"/>
                </a:cubicBezTo>
                <a:cubicBezTo>
                  <a:pt x="497" y="450"/>
                  <a:pt x="460" y="515"/>
                  <a:pt x="410" y="567"/>
                </a:cubicBezTo>
                <a:cubicBezTo>
                  <a:pt x="364" y="376"/>
                  <a:pt x="448" y="187"/>
                  <a:pt x="599" y="143"/>
                </a:cubicBezTo>
                <a:close/>
                <a:moveTo>
                  <a:pt x="558" y="941"/>
                </a:moveTo>
                <a:cubicBezTo>
                  <a:pt x="498" y="867"/>
                  <a:pt x="459" y="768"/>
                  <a:pt x="447" y="660"/>
                </a:cubicBezTo>
                <a:cubicBezTo>
                  <a:pt x="505" y="608"/>
                  <a:pt x="551" y="543"/>
                  <a:pt x="581" y="472"/>
                </a:cubicBezTo>
                <a:cubicBezTo>
                  <a:pt x="585" y="476"/>
                  <a:pt x="590" y="480"/>
                  <a:pt x="595" y="484"/>
                </a:cubicBezTo>
                <a:cubicBezTo>
                  <a:pt x="626" y="507"/>
                  <a:pt x="663" y="519"/>
                  <a:pt x="702" y="519"/>
                </a:cubicBezTo>
                <a:cubicBezTo>
                  <a:pt x="1016" y="519"/>
                  <a:pt x="1016" y="519"/>
                  <a:pt x="1016" y="519"/>
                </a:cubicBezTo>
                <a:cubicBezTo>
                  <a:pt x="1060" y="519"/>
                  <a:pt x="1099" y="546"/>
                  <a:pt x="1116" y="584"/>
                </a:cubicBezTo>
                <a:cubicBezTo>
                  <a:pt x="1116" y="584"/>
                  <a:pt x="1116" y="585"/>
                  <a:pt x="1116" y="585"/>
                </a:cubicBezTo>
                <a:cubicBezTo>
                  <a:pt x="1116" y="845"/>
                  <a:pt x="965" y="1057"/>
                  <a:pt x="779" y="1057"/>
                </a:cubicBezTo>
                <a:cubicBezTo>
                  <a:pt x="698" y="1057"/>
                  <a:pt x="620" y="1016"/>
                  <a:pt x="558" y="941"/>
                </a:cubicBezTo>
                <a:close/>
                <a:moveTo>
                  <a:pt x="664" y="1129"/>
                </a:moveTo>
                <a:cubicBezTo>
                  <a:pt x="701" y="1142"/>
                  <a:pt x="739" y="1149"/>
                  <a:pt x="779" y="1149"/>
                </a:cubicBezTo>
                <a:cubicBezTo>
                  <a:pt x="818" y="1149"/>
                  <a:pt x="857" y="1142"/>
                  <a:pt x="894" y="1129"/>
                </a:cubicBezTo>
                <a:cubicBezTo>
                  <a:pt x="911" y="1217"/>
                  <a:pt x="959" y="1294"/>
                  <a:pt x="1028" y="1347"/>
                </a:cubicBezTo>
                <a:cubicBezTo>
                  <a:pt x="786" y="1691"/>
                  <a:pt x="786" y="1691"/>
                  <a:pt x="786" y="1691"/>
                </a:cubicBezTo>
                <a:cubicBezTo>
                  <a:pt x="784" y="1694"/>
                  <a:pt x="782" y="1695"/>
                  <a:pt x="779" y="1695"/>
                </a:cubicBezTo>
                <a:cubicBezTo>
                  <a:pt x="776" y="1695"/>
                  <a:pt x="774" y="1694"/>
                  <a:pt x="773" y="1691"/>
                </a:cubicBezTo>
                <a:cubicBezTo>
                  <a:pt x="530" y="1347"/>
                  <a:pt x="530" y="1347"/>
                  <a:pt x="530" y="1347"/>
                </a:cubicBezTo>
                <a:cubicBezTo>
                  <a:pt x="599" y="1294"/>
                  <a:pt x="648" y="1217"/>
                  <a:pt x="664" y="1129"/>
                </a:cubicBezTo>
                <a:close/>
                <a:moveTo>
                  <a:pt x="1466" y="1956"/>
                </a:moveTo>
                <a:cubicBezTo>
                  <a:pt x="1107" y="1956"/>
                  <a:pt x="1107" y="1956"/>
                  <a:pt x="1107" y="1956"/>
                </a:cubicBezTo>
                <a:cubicBezTo>
                  <a:pt x="451" y="1956"/>
                  <a:pt x="451" y="1956"/>
                  <a:pt x="451" y="1956"/>
                </a:cubicBezTo>
                <a:cubicBezTo>
                  <a:pt x="92" y="1956"/>
                  <a:pt x="92" y="1956"/>
                  <a:pt x="92" y="1956"/>
                </a:cubicBezTo>
                <a:cubicBezTo>
                  <a:pt x="92" y="1646"/>
                  <a:pt x="92" y="1646"/>
                  <a:pt x="92" y="1646"/>
                </a:cubicBezTo>
                <a:cubicBezTo>
                  <a:pt x="92" y="1522"/>
                  <a:pt x="192" y="1422"/>
                  <a:pt x="316" y="1422"/>
                </a:cubicBezTo>
                <a:cubicBezTo>
                  <a:pt x="318" y="1422"/>
                  <a:pt x="392" y="1420"/>
                  <a:pt x="451" y="1393"/>
                </a:cubicBezTo>
                <a:cubicBezTo>
                  <a:pt x="697" y="1744"/>
                  <a:pt x="697" y="1744"/>
                  <a:pt x="697" y="1744"/>
                </a:cubicBezTo>
                <a:cubicBezTo>
                  <a:pt x="716" y="1771"/>
                  <a:pt x="746" y="1787"/>
                  <a:pt x="779" y="1787"/>
                </a:cubicBezTo>
                <a:cubicBezTo>
                  <a:pt x="779" y="1787"/>
                  <a:pt x="779" y="1787"/>
                  <a:pt x="779" y="1787"/>
                </a:cubicBezTo>
                <a:cubicBezTo>
                  <a:pt x="812" y="1787"/>
                  <a:pt x="842" y="1771"/>
                  <a:pt x="861" y="1744"/>
                </a:cubicBezTo>
                <a:cubicBezTo>
                  <a:pt x="1108" y="1393"/>
                  <a:pt x="1108" y="1393"/>
                  <a:pt x="1108" y="1393"/>
                </a:cubicBezTo>
                <a:cubicBezTo>
                  <a:pt x="1174" y="1422"/>
                  <a:pt x="1240" y="1422"/>
                  <a:pt x="1242" y="1422"/>
                </a:cubicBezTo>
                <a:cubicBezTo>
                  <a:pt x="1366" y="1422"/>
                  <a:pt x="1466" y="1522"/>
                  <a:pt x="1466" y="1646"/>
                </a:cubicBezTo>
                <a:cubicBezTo>
                  <a:pt x="1466" y="1956"/>
                  <a:pt x="1466" y="1956"/>
                  <a:pt x="1466" y="195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42" name="Freeform 18" descr="This is an icon of a human being. "/>
          <p:cNvSpPr>
            <a:spLocks noEditPoints="1"/>
          </p:cNvSpPr>
          <p:nvPr/>
        </p:nvSpPr>
        <p:spPr bwMode="auto">
          <a:xfrm>
            <a:off x="5540227" y="3692726"/>
            <a:ext cx="244300" cy="321597"/>
          </a:xfrm>
          <a:custGeom>
            <a:avLst/>
            <a:gdLst>
              <a:gd name="T0" fmla="*/ 980 w 1559"/>
              <a:gd name="T1" fmla="*/ 1084 h 2048"/>
              <a:gd name="T2" fmla="*/ 1202 w 1559"/>
              <a:gd name="T3" fmla="*/ 678 h 2048"/>
              <a:gd name="T4" fmla="*/ 1252 w 1559"/>
              <a:gd name="T5" fmla="*/ 469 h 2048"/>
              <a:gd name="T6" fmla="*/ 637 w 1559"/>
              <a:gd name="T7" fmla="*/ 43 h 2048"/>
              <a:gd name="T8" fmla="*/ 348 w 1559"/>
              <a:gd name="T9" fmla="*/ 260 h 2048"/>
              <a:gd name="T10" fmla="*/ 346 w 1559"/>
              <a:gd name="T11" fmla="*/ 666 h 2048"/>
              <a:gd name="T12" fmla="*/ 578 w 1559"/>
              <a:gd name="T13" fmla="*/ 1084 h 2048"/>
              <a:gd name="T14" fmla="*/ 0 w 1559"/>
              <a:gd name="T15" fmla="*/ 1646 h 2048"/>
              <a:gd name="T16" fmla="*/ 46 w 1559"/>
              <a:gd name="T17" fmla="*/ 2048 h 2048"/>
              <a:gd name="T18" fmla="*/ 1107 w 1559"/>
              <a:gd name="T19" fmla="*/ 2048 h 2048"/>
              <a:gd name="T20" fmla="*/ 1559 w 1559"/>
              <a:gd name="T21" fmla="*/ 2002 h 2048"/>
              <a:gd name="T22" fmla="*/ 1253 w 1559"/>
              <a:gd name="T23" fmla="*/ 1330 h 2048"/>
              <a:gd name="T24" fmla="*/ 651 w 1559"/>
              <a:gd name="T25" fmla="*/ 134 h 2048"/>
              <a:gd name="T26" fmla="*/ 818 w 1559"/>
              <a:gd name="T27" fmla="*/ 92 h 2048"/>
              <a:gd name="T28" fmla="*/ 1160 w 1559"/>
              <a:gd name="T29" fmla="*/ 487 h 2048"/>
              <a:gd name="T30" fmla="*/ 702 w 1559"/>
              <a:gd name="T31" fmla="*/ 427 h 2048"/>
              <a:gd name="T32" fmla="*/ 622 w 1559"/>
              <a:gd name="T33" fmla="*/ 373 h 2048"/>
              <a:gd name="T34" fmla="*/ 515 w 1559"/>
              <a:gd name="T35" fmla="*/ 380 h 2048"/>
              <a:gd name="T36" fmla="*/ 599 w 1559"/>
              <a:gd name="T37" fmla="*/ 143 h 2048"/>
              <a:gd name="T38" fmla="*/ 447 w 1559"/>
              <a:gd name="T39" fmla="*/ 660 h 2048"/>
              <a:gd name="T40" fmla="*/ 595 w 1559"/>
              <a:gd name="T41" fmla="*/ 484 h 2048"/>
              <a:gd name="T42" fmla="*/ 1016 w 1559"/>
              <a:gd name="T43" fmla="*/ 519 h 2048"/>
              <a:gd name="T44" fmla="*/ 1116 w 1559"/>
              <a:gd name="T45" fmla="*/ 585 h 2048"/>
              <a:gd name="T46" fmla="*/ 558 w 1559"/>
              <a:gd name="T47" fmla="*/ 941 h 2048"/>
              <a:gd name="T48" fmla="*/ 779 w 1559"/>
              <a:gd name="T49" fmla="*/ 1149 h 2048"/>
              <a:gd name="T50" fmla="*/ 1028 w 1559"/>
              <a:gd name="T51" fmla="*/ 1347 h 2048"/>
              <a:gd name="T52" fmla="*/ 779 w 1559"/>
              <a:gd name="T53" fmla="*/ 1695 h 2048"/>
              <a:gd name="T54" fmla="*/ 530 w 1559"/>
              <a:gd name="T55" fmla="*/ 1347 h 2048"/>
              <a:gd name="T56" fmla="*/ 1466 w 1559"/>
              <a:gd name="T57" fmla="*/ 1956 h 2048"/>
              <a:gd name="T58" fmla="*/ 451 w 1559"/>
              <a:gd name="T59" fmla="*/ 1956 h 2048"/>
              <a:gd name="T60" fmla="*/ 92 w 1559"/>
              <a:gd name="T61" fmla="*/ 1646 h 2048"/>
              <a:gd name="T62" fmla="*/ 451 w 1559"/>
              <a:gd name="T63" fmla="*/ 1393 h 2048"/>
              <a:gd name="T64" fmla="*/ 779 w 1559"/>
              <a:gd name="T65" fmla="*/ 1787 h 2048"/>
              <a:gd name="T66" fmla="*/ 861 w 1559"/>
              <a:gd name="T67" fmla="*/ 1744 h 2048"/>
              <a:gd name="T68" fmla="*/ 1242 w 1559"/>
              <a:gd name="T69" fmla="*/ 1422 h 2048"/>
              <a:gd name="T70" fmla="*/ 1466 w 1559"/>
              <a:gd name="T71" fmla="*/ 1956 h 20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559" h="2048">
                <a:moveTo>
                  <a:pt x="1253" y="1330"/>
                </a:moveTo>
                <a:cubicBezTo>
                  <a:pt x="1251" y="1330"/>
                  <a:pt x="1015" y="1337"/>
                  <a:pt x="980" y="1084"/>
                </a:cubicBezTo>
                <a:cubicBezTo>
                  <a:pt x="1019" y="1057"/>
                  <a:pt x="1055" y="1022"/>
                  <a:pt x="1087" y="979"/>
                </a:cubicBezTo>
                <a:cubicBezTo>
                  <a:pt x="1148" y="895"/>
                  <a:pt x="1188" y="791"/>
                  <a:pt x="1202" y="678"/>
                </a:cubicBezTo>
                <a:cubicBezTo>
                  <a:pt x="1207" y="674"/>
                  <a:pt x="1211" y="668"/>
                  <a:pt x="1214" y="662"/>
                </a:cubicBezTo>
                <a:cubicBezTo>
                  <a:pt x="1239" y="601"/>
                  <a:pt x="1252" y="536"/>
                  <a:pt x="1252" y="469"/>
                </a:cubicBezTo>
                <a:cubicBezTo>
                  <a:pt x="1252" y="210"/>
                  <a:pt x="1057" y="0"/>
                  <a:pt x="818" y="0"/>
                </a:cubicBezTo>
                <a:cubicBezTo>
                  <a:pt x="755" y="0"/>
                  <a:pt x="694" y="14"/>
                  <a:pt x="637" y="43"/>
                </a:cubicBezTo>
                <a:cubicBezTo>
                  <a:pt x="615" y="45"/>
                  <a:pt x="594" y="48"/>
                  <a:pt x="573" y="54"/>
                </a:cubicBezTo>
                <a:cubicBezTo>
                  <a:pt x="475" y="83"/>
                  <a:pt x="395" y="156"/>
                  <a:pt x="348" y="260"/>
                </a:cubicBezTo>
                <a:cubicBezTo>
                  <a:pt x="302" y="361"/>
                  <a:pt x="293" y="480"/>
                  <a:pt x="322" y="595"/>
                </a:cubicBezTo>
                <a:cubicBezTo>
                  <a:pt x="328" y="619"/>
                  <a:pt x="336" y="643"/>
                  <a:pt x="346" y="666"/>
                </a:cubicBezTo>
                <a:cubicBezTo>
                  <a:pt x="348" y="672"/>
                  <a:pt x="352" y="677"/>
                  <a:pt x="356" y="681"/>
                </a:cubicBezTo>
                <a:cubicBezTo>
                  <a:pt x="379" y="858"/>
                  <a:pt x="463" y="1004"/>
                  <a:pt x="578" y="1084"/>
                </a:cubicBezTo>
                <a:cubicBezTo>
                  <a:pt x="542" y="1337"/>
                  <a:pt x="307" y="1330"/>
                  <a:pt x="305" y="1330"/>
                </a:cubicBezTo>
                <a:cubicBezTo>
                  <a:pt x="136" y="1336"/>
                  <a:pt x="0" y="1475"/>
                  <a:pt x="0" y="1646"/>
                </a:cubicBezTo>
                <a:cubicBezTo>
                  <a:pt x="0" y="2002"/>
                  <a:pt x="0" y="2002"/>
                  <a:pt x="0" y="2002"/>
                </a:cubicBezTo>
                <a:cubicBezTo>
                  <a:pt x="0" y="2027"/>
                  <a:pt x="20" y="2048"/>
                  <a:pt x="46" y="2048"/>
                </a:cubicBezTo>
                <a:cubicBezTo>
                  <a:pt x="451" y="2048"/>
                  <a:pt x="451" y="2048"/>
                  <a:pt x="451" y="2048"/>
                </a:cubicBezTo>
                <a:cubicBezTo>
                  <a:pt x="1107" y="2048"/>
                  <a:pt x="1107" y="2048"/>
                  <a:pt x="1107" y="2048"/>
                </a:cubicBezTo>
                <a:cubicBezTo>
                  <a:pt x="1512" y="2048"/>
                  <a:pt x="1512" y="2048"/>
                  <a:pt x="1512" y="2048"/>
                </a:cubicBezTo>
                <a:cubicBezTo>
                  <a:pt x="1538" y="2048"/>
                  <a:pt x="1559" y="2027"/>
                  <a:pt x="1559" y="2002"/>
                </a:cubicBezTo>
                <a:cubicBezTo>
                  <a:pt x="1559" y="1646"/>
                  <a:pt x="1559" y="1646"/>
                  <a:pt x="1559" y="1646"/>
                </a:cubicBezTo>
                <a:cubicBezTo>
                  <a:pt x="1558" y="1475"/>
                  <a:pt x="1422" y="1336"/>
                  <a:pt x="1253" y="1330"/>
                </a:cubicBezTo>
                <a:close/>
                <a:moveTo>
                  <a:pt x="599" y="143"/>
                </a:moveTo>
                <a:cubicBezTo>
                  <a:pt x="615" y="138"/>
                  <a:pt x="633" y="135"/>
                  <a:pt x="651" y="134"/>
                </a:cubicBezTo>
                <a:cubicBezTo>
                  <a:pt x="658" y="134"/>
                  <a:pt x="665" y="132"/>
                  <a:pt x="671" y="129"/>
                </a:cubicBezTo>
                <a:cubicBezTo>
                  <a:pt x="717" y="105"/>
                  <a:pt x="767" y="92"/>
                  <a:pt x="818" y="92"/>
                </a:cubicBezTo>
                <a:cubicBezTo>
                  <a:pt x="1006" y="92"/>
                  <a:pt x="1160" y="261"/>
                  <a:pt x="1160" y="469"/>
                </a:cubicBezTo>
                <a:cubicBezTo>
                  <a:pt x="1160" y="475"/>
                  <a:pt x="1160" y="481"/>
                  <a:pt x="1160" y="487"/>
                </a:cubicBezTo>
                <a:cubicBezTo>
                  <a:pt x="1123" y="450"/>
                  <a:pt x="1072" y="427"/>
                  <a:pt x="1016" y="427"/>
                </a:cubicBezTo>
                <a:cubicBezTo>
                  <a:pt x="702" y="427"/>
                  <a:pt x="702" y="427"/>
                  <a:pt x="702" y="427"/>
                </a:cubicBezTo>
                <a:cubicBezTo>
                  <a:pt x="683" y="427"/>
                  <a:pt x="665" y="421"/>
                  <a:pt x="650" y="410"/>
                </a:cubicBezTo>
                <a:cubicBezTo>
                  <a:pt x="638" y="400"/>
                  <a:pt x="628" y="388"/>
                  <a:pt x="622" y="373"/>
                </a:cubicBezTo>
                <a:cubicBezTo>
                  <a:pt x="613" y="350"/>
                  <a:pt x="590" y="336"/>
                  <a:pt x="566" y="338"/>
                </a:cubicBezTo>
                <a:cubicBezTo>
                  <a:pt x="542" y="339"/>
                  <a:pt x="521" y="356"/>
                  <a:pt x="515" y="380"/>
                </a:cubicBezTo>
                <a:cubicBezTo>
                  <a:pt x="497" y="450"/>
                  <a:pt x="460" y="515"/>
                  <a:pt x="410" y="567"/>
                </a:cubicBezTo>
                <a:cubicBezTo>
                  <a:pt x="364" y="376"/>
                  <a:pt x="448" y="187"/>
                  <a:pt x="599" y="143"/>
                </a:cubicBezTo>
                <a:close/>
                <a:moveTo>
                  <a:pt x="558" y="941"/>
                </a:moveTo>
                <a:cubicBezTo>
                  <a:pt x="498" y="867"/>
                  <a:pt x="459" y="768"/>
                  <a:pt x="447" y="660"/>
                </a:cubicBezTo>
                <a:cubicBezTo>
                  <a:pt x="505" y="608"/>
                  <a:pt x="551" y="543"/>
                  <a:pt x="581" y="472"/>
                </a:cubicBezTo>
                <a:cubicBezTo>
                  <a:pt x="585" y="476"/>
                  <a:pt x="590" y="480"/>
                  <a:pt x="595" y="484"/>
                </a:cubicBezTo>
                <a:cubicBezTo>
                  <a:pt x="626" y="507"/>
                  <a:pt x="663" y="519"/>
                  <a:pt x="702" y="519"/>
                </a:cubicBezTo>
                <a:cubicBezTo>
                  <a:pt x="1016" y="519"/>
                  <a:pt x="1016" y="519"/>
                  <a:pt x="1016" y="519"/>
                </a:cubicBezTo>
                <a:cubicBezTo>
                  <a:pt x="1060" y="519"/>
                  <a:pt x="1099" y="546"/>
                  <a:pt x="1116" y="584"/>
                </a:cubicBezTo>
                <a:cubicBezTo>
                  <a:pt x="1116" y="584"/>
                  <a:pt x="1116" y="585"/>
                  <a:pt x="1116" y="585"/>
                </a:cubicBezTo>
                <a:cubicBezTo>
                  <a:pt x="1116" y="845"/>
                  <a:pt x="965" y="1057"/>
                  <a:pt x="779" y="1057"/>
                </a:cubicBezTo>
                <a:cubicBezTo>
                  <a:pt x="698" y="1057"/>
                  <a:pt x="620" y="1016"/>
                  <a:pt x="558" y="941"/>
                </a:cubicBezTo>
                <a:close/>
                <a:moveTo>
                  <a:pt x="664" y="1129"/>
                </a:moveTo>
                <a:cubicBezTo>
                  <a:pt x="701" y="1142"/>
                  <a:pt x="739" y="1149"/>
                  <a:pt x="779" y="1149"/>
                </a:cubicBezTo>
                <a:cubicBezTo>
                  <a:pt x="818" y="1149"/>
                  <a:pt x="857" y="1142"/>
                  <a:pt x="894" y="1129"/>
                </a:cubicBezTo>
                <a:cubicBezTo>
                  <a:pt x="911" y="1217"/>
                  <a:pt x="959" y="1294"/>
                  <a:pt x="1028" y="1347"/>
                </a:cubicBezTo>
                <a:cubicBezTo>
                  <a:pt x="786" y="1691"/>
                  <a:pt x="786" y="1691"/>
                  <a:pt x="786" y="1691"/>
                </a:cubicBezTo>
                <a:cubicBezTo>
                  <a:pt x="784" y="1694"/>
                  <a:pt x="782" y="1695"/>
                  <a:pt x="779" y="1695"/>
                </a:cubicBezTo>
                <a:cubicBezTo>
                  <a:pt x="776" y="1695"/>
                  <a:pt x="774" y="1694"/>
                  <a:pt x="773" y="1691"/>
                </a:cubicBezTo>
                <a:cubicBezTo>
                  <a:pt x="530" y="1347"/>
                  <a:pt x="530" y="1347"/>
                  <a:pt x="530" y="1347"/>
                </a:cubicBezTo>
                <a:cubicBezTo>
                  <a:pt x="599" y="1294"/>
                  <a:pt x="648" y="1217"/>
                  <a:pt x="664" y="1129"/>
                </a:cubicBezTo>
                <a:close/>
                <a:moveTo>
                  <a:pt x="1466" y="1956"/>
                </a:moveTo>
                <a:cubicBezTo>
                  <a:pt x="1107" y="1956"/>
                  <a:pt x="1107" y="1956"/>
                  <a:pt x="1107" y="1956"/>
                </a:cubicBezTo>
                <a:cubicBezTo>
                  <a:pt x="451" y="1956"/>
                  <a:pt x="451" y="1956"/>
                  <a:pt x="451" y="1956"/>
                </a:cubicBezTo>
                <a:cubicBezTo>
                  <a:pt x="92" y="1956"/>
                  <a:pt x="92" y="1956"/>
                  <a:pt x="92" y="1956"/>
                </a:cubicBezTo>
                <a:cubicBezTo>
                  <a:pt x="92" y="1646"/>
                  <a:pt x="92" y="1646"/>
                  <a:pt x="92" y="1646"/>
                </a:cubicBezTo>
                <a:cubicBezTo>
                  <a:pt x="92" y="1522"/>
                  <a:pt x="192" y="1422"/>
                  <a:pt x="316" y="1422"/>
                </a:cubicBezTo>
                <a:cubicBezTo>
                  <a:pt x="318" y="1422"/>
                  <a:pt x="392" y="1420"/>
                  <a:pt x="451" y="1393"/>
                </a:cubicBezTo>
                <a:cubicBezTo>
                  <a:pt x="697" y="1744"/>
                  <a:pt x="697" y="1744"/>
                  <a:pt x="697" y="1744"/>
                </a:cubicBezTo>
                <a:cubicBezTo>
                  <a:pt x="716" y="1771"/>
                  <a:pt x="746" y="1787"/>
                  <a:pt x="779" y="1787"/>
                </a:cubicBezTo>
                <a:cubicBezTo>
                  <a:pt x="779" y="1787"/>
                  <a:pt x="779" y="1787"/>
                  <a:pt x="779" y="1787"/>
                </a:cubicBezTo>
                <a:cubicBezTo>
                  <a:pt x="812" y="1787"/>
                  <a:pt x="842" y="1771"/>
                  <a:pt x="861" y="1744"/>
                </a:cubicBezTo>
                <a:cubicBezTo>
                  <a:pt x="1108" y="1393"/>
                  <a:pt x="1108" y="1393"/>
                  <a:pt x="1108" y="1393"/>
                </a:cubicBezTo>
                <a:cubicBezTo>
                  <a:pt x="1174" y="1422"/>
                  <a:pt x="1240" y="1422"/>
                  <a:pt x="1242" y="1422"/>
                </a:cubicBezTo>
                <a:cubicBezTo>
                  <a:pt x="1366" y="1422"/>
                  <a:pt x="1466" y="1522"/>
                  <a:pt x="1466" y="1646"/>
                </a:cubicBezTo>
                <a:cubicBezTo>
                  <a:pt x="1466" y="1956"/>
                  <a:pt x="1466" y="1956"/>
                  <a:pt x="1466" y="195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43" name="TextBox 142"/>
          <p:cNvSpPr txBox="1"/>
          <p:nvPr/>
        </p:nvSpPr>
        <p:spPr>
          <a:xfrm>
            <a:off x="4601029" y="1291352"/>
            <a:ext cx="16844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 rtl="1"/>
            <a:r>
              <a:rPr lang="fa-IR" sz="2400" dirty="0">
                <a:solidFill>
                  <a:schemeClr val="bg1"/>
                </a:solidFill>
                <a:cs typeface="B Nazanin" panose="00000400000000000000" pitchFamily="2" charset="-78"/>
              </a:rPr>
              <a:t>چالش قانون</a:t>
            </a:r>
          </a:p>
        </p:txBody>
      </p:sp>
      <p:sp>
        <p:nvSpPr>
          <p:cNvPr id="144" name="TextBox 143"/>
          <p:cNvSpPr txBox="1"/>
          <p:nvPr/>
        </p:nvSpPr>
        <p:spPr>
          <a:xfrm>
            <a:off x="449943" y="1295458"/>
            <a:ext cx="317178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 rtl="1"/>
            <a:r>
              <a:rPr lang="fa-IR" sz="2400" dirty="0">
                <a:solidFill>
                  <a:schemeClr val="bg1"/>
                </a:solidFill>
                <a:cs typeface="B Nazanin" panose="00000400000000000000" pitchFamily="2" charset="-78"/>
              </a:rPr>
              <a:t>ضعف شدید در بخش اینشورتک و ولث‌تک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658731" y="574916"/>
            <a:ext cx="6248570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lvl="0" indent="-457200" algn="just" rtl="1">
              <a:buFont typeface="+mj-lt"/>
              <a:buAutoNum type="arabicPeriod"/>
            </a:pPr>
            <a:endParaRPr lang="fa-IR" sz="2000" dirty="0">
              <a:cs typeface="B Nazanin" panose="00000400000000000000" pitchFamily="2" charset="-78"/>
            </a:endParaRPr>
          </a:p>
          <a:p>
            <a:pPr marL="457200" lvl="0" indent="-457200" algn="just" rtl="1">
              <a:buFont typeface="+mj-lt"/>
              <a:buAutoNum type="arabicPeriod"/>
            </a:pPr>
            <a:endParaRPr lang="fa-IR" sz="2000" dirty="0">
              <a:cs typeface="B Nazanin" panose="00000400000000000000" pitchFamily="2" charset="-78"/>
            </a:endParaRPr>
          </a:p>
          <a:p>
            <a:pPr marL="457200" lvl="0" indent="-457200" algn="just" rtl="1">
              <a:buFont typeface="+mj-lt"/>
              <a:buAutoNum type="arabicPeriod"/>
            </a:pPr>
            <a:r>
              <a:rPr lang="fa-IR" sz="2000" dirty="0">
                <a:cs typeface="B Nazanin" panose="00000400000000000000" pitchFamily="2" charset="-78"/>
              </a:rPr>
              <a:t>قانون مهمترین چالش فین تک ها در ایران</a:t>
            </a:r>
          </a:p>
          <a:p>
            <a:pPr marL="457200" lvl="0" indent="-457200" algn="just" rtl="1">
              <a:buFont typeface="+mj-lt"/>
              <a:buAutoNum type="arabicPeriod"/>
            </a:pPr>
            <a:endParaRPr lang="fa-IR" sz="2000" dirty="0">
              <a:cs typeface="B Nazanin" panose="00000400000000000000" pitchFamily="2" charset="-78"/>
            </a:endParaRPr>
          </a:p>
          <a:p>
            <a:pPr marL="457200" lvl="0" indent="-457200" algn="just" rtl="1">
              <a:buFont typeface="+mj-lt"/>
              <a:buAutoNum type="arabicPeriod"/>
            </a:pPr>
            <a:r>
              <a:rPr lang="fa-IR" sz="2000" dirty="0">
                <a:cs typeface="B Nazanin" panose="00000400000000000000" pitchFamily="2" charset="-78"/>
              </a:rPr>
              <a:t>ضعف شدید در بخش «اینشورتک» و «ولث‌تک» به دلیل عدم توانایی در برقراری ارتباط با عامه مردم</a:t>
            </a:r>
          </a:p>
          <a:p>
            <a:pPr marL="457200" lvl="0" indent="-457200" algn="just" rtl="1">
              <a:buFont typeface="+mj-lt"/>
              <a:buAutoNum type="arabicPeriod"/>
            </a:pPr>
            <a:endParaRPr lang="fa-IR" sz="2000" dirty="0">
              <a:cs typeface="B Nazanin" panose="00000400000000000000" pitchFamily="2" charset="-78"/>
            </a:endParaRPr>
          </a:p>
          <a:p>
            <a:pPr marL="457200" lvl="0" indent="-457200" algn="just" rtl="1">
              <a:buFont typeface="+mj-lt"/>
              <a:buAutoNum type="arabicPeriod"/>
            </a:pPr>
            <a:r>
              <a:rPr lang="fa-IR" sz="2000" dirty="0">
                <a:cs typeface="B Nazanin" panose="00000400000000000000" pitchFamily="2" charset="-78"/>
              </a:rPr>
              <a:t>عدم توجه به «بانک‌تک» و تمرکز بیش از حد بر «پی‌تک» همچنان به دلیل چالش قانون</a:t>
            </a:r>
          </a:p>
          <a:p>
            <a:pPr marL="457200" lvl="0" indent="-457200" algn="just" rtl="1">
              <a:buFont typeface="+mj-lt"/>
              <a:buAutoNum type="arabicPeriod"/>
            </a:pPr>
            <a:endParaRPr lang="fa-IR" sz="2000" dirty="0">
              <a:cs typeface="B Nazanin" panose="00000400000000000000" pitchFamily="2" charset="-78"/>
            </a:endParaRPr>
          </a:p>
          <a:p>
            <a:pPr marL="457200" lvl="0" indent="-457200" algn="just" rtl="1">
              <a:buFont typeface="+mj-lt"/>
              <a:buAutoNum type="arabicPeriod"/>
            </a:pPr>
            <a:r>
              <a:rPr lang="fa-IR" sz="2000" dirty="0">
                <a:cs typeface="B Nazanin" panose="00000400000000000000" pitchFamily="2" charset="-78"/>
              </a:rPr>
              <a:t>منابع انسانی و </a:t>
            </a:r>
            <a:r>
              <a:rPr lang="ar-SA" sz="2000" dirty="0">
                <a:cs typeface="B Nazanin" panose="00000400000000000000" pitchFamily="2" charset="-78"/>
              </a:rPr>
              <a:t>عدم توانایی یادگیری مستمر </a:t>
            </a:r>
            <a:endParaRPr lang="fa-IR" sz="2000" dirty="0">
              <a:cs typeface="B Nazanin" panose="00000400000000000000" pitchFamily="2" charset="-78"/>
            </a:endParaRPr>
          </a:p>
          <a:p>
            <a:pPr lvl="0" algn="just" rtl="1"/>
            <a:endParaRPr lang="fa-IR" sz="2000" dirty="0">
              <a:cs typeface="B Nazanin" panose="00000400000000000000" pitchFamily="2" charset="-78"/>
            </a:endParaRPr>
          </a:p>
          <a:p>
            <a:pPr lvl="0" algn="just" rtl="1"/>
            <a:endParaRPr lang="fa-IR" sz="2000" dirty="0">
              <a:cs typeface="B Nazanin" panose="00000400000000000000" pitchFamily="2" charset="-78"/>
            </a:endParaRPr>
          </a:p>
        </p:txBody>
      </p:sp>
      <p:cxnSp>
        <p:nvCxnSpPr>
          <p:cNvPr id="30" name="Straight Connector 29"/>
          <p:cNvCxnSpPr/>
          <p:nvPr/>
        </p:nvCxnSpPr>
        <p:spPr>
          <a:xfrm>
            <a:off x="7093042" y="1059119"/>
            <a:ext cx="0" cy="301752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1" name="Picture 3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62377" y="4798974"/>
            <a:ext cx="793460" cy="793460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1082273" y="4905766"/>
            <a:ext cx="4539807" cy="17173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rtl="1">
              <a:lnSpc>
                <a:spcPct val="107000"/>
              </a:lnSpc>
              <a:spcAft>
                <a:spcPts val="800"/>
              </a:spcAft>
            </a:pPr>
            <a:r>
              <a:rPr lang="fa-IR" sz="2000" dirty="0">
                <a:effectLst/>
                <a:latin typeface="Calibri Light" panose="020F03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گره گشای فین‌تک‌ها در ایران:</a:t>
            </a:r>
          </a:p>
          <a:p>
            <a:pPr marL="342900" indent="-342900" algn="just" rtl="1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fa-IR" sz="2000" dirty="0">
                <a:effectLst/>
                <a:latin typeface="Calibri Light" panose="020F03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بانک مرکزی</a:t>
            </a:r>
          </a:p>
          <a:p>
            <a:pPr marL="342900" indent="-342900" algn="just" rtl="1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fa-IR" sz="2000" dirty="0">
                <a:effectLst/>
                <a:latin typeface="Calibri Light" panose="020F03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شرکت شاپرک</a:t>
            </a:r>
          </a:p>
          <a:p>
            <a:pPr marL="342900" indent="-342900" algn="just" rtl="1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fa-IR" sz="2000" dirty="0">
                <a:effectLst/>
                <a:latin typeface="Calibri Light" panose="020F03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وزارت ارتباطات</a:t>
            </a:r>
            <a:endParaRPr lang="en-US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93D9E8-5C4D-4D25-834A-5A9DA744FDE2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700561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8" name="Picture 77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740940" y="1"/>
            <a:ext cx="4451060" cy="6857999"/>
          </a:xfrm>
          <a:custGeom>
            <a:avLst/>
            <a:gdLst>
              <a:gd name="connsiteX0" fmla="*/ 0 w 4937760"/>
              <a:gd name="connsiteY0" fmla="*/ 0 h 6857999"/>
              <a:gd name="connsiteX1" fmla="*/ 4937760 w 4937760"/>
              <a:gd name="connsiteY1" fmla="*/ 0 h 6857999"/>
              <a:gd name="connsiteX2" fmla="*/ 4937760 w 4937760"/>
              <a:gd name="connsiteY2" fmla="*/ 6857999 h 6857999"/>
              <a:gd name="connsiteX3" fmla="*/ 0 w 4937760"/>
              <a:gd name="connsiteY3" fmla="*/ 6857999 h 68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37760" h="6857999">
                <a:moveTo>
                  <a:pt x="0" y="0"/>
                </a:moveTo>
                <a:lnTo>
                  <a:pt x="4937760" y="0"/>
                </a:lnTo>
                <a:lnTo>
                  <a:pt x="4937760" y="6857999"/>
                </a:lnTo>
                <a:lnTo>
                  <a:pt x="0" y="6857999"/>
                </a:lnTo>
                <a:close/>
              </a:path>
            </a:pathLst>
          </a:custGeom>
        </p:spPr>
      </p:pic>
      <p:sp>
        <p:nvSpPr>
          <p:cNvPr id="79" name="Rectangle 78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7740940" y="0"/>
            <a:ext cx="4451060" cy="6857999"/>
          </a:xfrm>
          <a:prstGeom prst="rect">
            <a:avLst/>
          </a:prstGeom>
          <a:solidFill>
            <a:srgbClr val="30353F">
              <a:alpha val="8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80" name="Oval 79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9116095" y="832629"/>
            <a:ext cx="1620450" cy="1620448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1" name="TextBox 80"/>
          <p:cNvSpPr txBox="1"/>
          <p:nvPr/>
        </p:nvSpPr>
        <p:spPr>
          <a:xfrm>
            <a:off x="7983220" y="3242496"/>
            <a:ext cx="3886200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 rtl="1"/>
            <a:r>
              <a:rPr lang="fa-IR" sz="3600" b="1" dirty="0">
                <a:solidFill>
                  <a:schemeClr val="bg1"/>
                </a:solidFill>
                <a:cs typeface="B Nazanin" panose="00000400000000000000" pitchFamily="2" charset="-78"/>
              </a:rPr>
              <a:t>جایگاه </a:t>
            </a:r>
            <a:r>
              <a:rPr lang="en-US" sz="3600" b="1" dirty="0">
                <a:solidFill>
                  <a:schemeClr val="bg1"/>
                </a:solidFill>
              </a:rPr>
              <a:t>API </a:t>
            </a:r>
            <a:r>
              <a:rPr lang="fa-IR" sz="3600" b="1" dirty="0">
                <a:solidFill>
                  <a:schemeClr val="bg1"/>
                </a:solidFill>
                <a:cs typeface="B Nazanin" panose="00000400000000000000" pitchFamily="2" charset="-78"/>
              </a:rPr>
              <a:t>های بانکداری باز در ایران</a:t>
            </a:r>
            <a:endParaRPr lang="en-US" sz="3600" b="1" dirty="0">
              <a:solidFill>
                <a:schemeClr val="bg1"/>
              </a:solidFill>
            </a:endParaRPr>
          </a:p>
        </p:txBody>
      </p:sp>
      <p:cxnSp>
        <p:nvCxnSpPr>
          <p:cNvPr id="82" name="Straight Connector 81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/>
        </p:nvCxnSpPr>
        <p:spPr>
          <a:xfrm>
            <a:off x="9194800" y="2790395"/>
            <a:ext cx="1463040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Straight Connector 82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/>
        </p:nvCxnSpPr>
        <p:spPr>
          <a:xfrm>
            <a:off x="9550935" y="4781035"/>
            <a:ext cx="750771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8" name="Freeform 18" descr="This is an icon of a human being. "/>
          <p:cNvSpPr>
            <a:spLocks noEditPoints="1"/>
          </p:cNvSpPr>
          <p:nvPr/>
        </p:nvSpPr>
        <p:spPr bwMode="auto">
          <a:xfrm>
            <a:off x="5540227" y="705546"/>
            <a:ext cx="244300" cy="321597"/>
          </a:xfrm>
          <a:custGeom>
            <a:avLst/>
            <a:gdLst>
              <a:gd name="T0" fmla="*/ 980 w 1559"/>
              <a:gd name="T1" fmla="*/ 1084 h 2048"/>
              <a:gd name="T2" fmla="*/ 1202 w 1559"/>
              <a:gd name="T3" fmla="*/ 678 h 2048"/>
              <a:gd name="T4" fmla="*/ 1252 w 1559"/>
              <a:gd name="T5" fmla="*/ 469 h 2048"/>
              <a:gd name="T6" fmla="*/ 637 w 1559"/>
              <a:gd name="T7" fmla="*/ 43 h 2048"/>
              <a:gd name="T8" fmla="*/ 348 w 1559"/>
              <a:gd name="T9" fmla="*/ 260 h 2048"/>
              <a:gd name="T10" fmla="*/ 346 w 1559"/>
              <a:gd name="T11" fmla="*/ 666 h 2048"/>
              <a:gd name="T12" fmla="*/ 578 w 1559"/>
              <a:gd name="T13" fmla="*/ 1084 h 2048"/>
              <a:gd name="T14" fmla="*/ 0 w 1559"/>
              <a:gd name="T15" fmla="*/ 1646 h 2048"/>
              <a:gd name="T16" fmla="*/ 46 w 1559"/>
              <a:gd name="T17" fmla="*/ 2048 h 2048"/>
              <a:gd name="T18" fmla="*/ 1107 w 1559"/>
              <a:gd name="T19" fmla="*/ 2048 h 2048"/>
              <a:gd name="T20" fmla="*/ 1559 w 1559"/>
              <a:gd name="T21" fmla="*/ 2002 h 2048"/>
              <a:gd name="T22" fmla="*/ 1253 w 1559"/>
              <a:gd name="T23" fmla="*/ 1330 h 2048"/>
              <a:gd name="T24" fmla="*/ 651 w 1559"/>
              <a:gd name="T25" fmla="*/ 134 h 2048"/>
              <a:gd name="T26" fmla="*/ 818 w 1559"/>
              <a:gd name="T27" fmla="*/ 92 h 2048"/>
              <a:gd name="T28" fmla="*/ 1160 w 1559"/>
              <a:gd name="T29" fmla="*/ 487 h 2048"/>
              <a:gd name="T30" fmla="*/ 702 w 1559"/>
              <a:gd name="T31" fmla="*/ 427 h 2048"/>
              <a:gd name="T32" fmla="*/ 622 w 1559"/>
              <a:gd name="T33" fmla="*/ 373 h 2048"/>
              <a:gd name="T34" fmla="*/ 515 w 1559"/>
              <a:gd name="T35" fmla="*/ 380 h 2048"/>
              <a:gd name="T36" fmla="*/ 599 w 1559"/>
              <a:gd name="T37" fmla="*/ 143 h 2048"/>
              <a:gd name="T38" fmla="*/ 447 w 1559"/>
              <a:gd name="T39" fmla="*/ 660 h 2048"/>
              <a:gd name="T40" fmla="*/ 595 w 1559"/>
              <a:gd name="T41" fmla="*/ 484 h 2048"/>
              <a:gd name="T42" fmla="*/ 1016 w 1559"/>
              <a:gd name="T43" fmla="*/ 519 h 2048"/>
              <a:gd name="T44" fmla="*/ 1116 w 1559"/>
              <a:gd name="T45" fmla="*/ 585 h 2048"/>
              <a:gd name="T46" fmla="*/ 558 w 1559"/>
              <a:gd name="T47" fmla="*/ 941 h 2048"/>
              <a:gd name="T48" fmla="*/ 779 w 1559"/>
              <a:gd name="T49" fmla="*/ 1149 h 2048"/>
              <a:gd name="T50" fmla="*/ 1028 w 1559"/>
              <a:gd name="T51" fmla="*/ 1347 h 2048"/>
              <a:gd name="T52" fmla="*/ 779 w 1559"/>
              <a:gd name="T53" fmla="*/ 1695 h 2048"/>
              <a:gd name="T54" fmla="*/ 530 w 1559"/>
              <a:gd name="T55" fmla="*/ 1347 h 2048"/>
              <a:gd name="T56" fmla="*/ 1466 w 1559"/>
              <a:gd name="T57" fmla="*/ 1956 h 2048"/>
              <a:gd name="T58" fmla="*/ 451 w 1559"/>
              <a:gd name="T59" fmla="*/ 1956 h 2048"/>
              <a:gd name="T60" fmla="*/ 92 w 1559"/>
              <a:gd name="T61" fmla="*/ 1646 h 2048"/>
              <a:gd name="T62" fmla="*/ 451 w 1559"/>
              <a:gd name="T63" fmla="*/ 1393 h 2048"/>
              <a:gd name="T64" fmla="*/ 779 w 1559"/>
              <a:gd name="T65" fmla="*/ 1787 h 2048"/>
              <a:gd name="T66" fmla="*/ 861 w 1559"/>
              <a:gd name="T67" fmla="*/ 1744 h 2048"/>
              <a:gd name="T68" fmla="*/ 1242 w 1559"/>
              <a:gd name="T69" fmla="*/ 1422 h 2048"/>
              <a:gd name="T70" fmla="*/ 1466 w 1559"/>
              <a:gd name="T71" fmla="*/ 1956 h 20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559" h="2048">
                <a:moveTo>
                  <a:pt x="1253" y="1330"/>
                </a:moveTo>
                <a:cubicBezTo>
                  <a:pt x="1251" y="1330"/>
                  <a:pt x="1015" y="1337"/>
                  <a:pt x="980" y="1084"/>
                </a:cubicBezTo>
                <a:cubicBezTo>
                  <a:pt x="1019" y="1057"/>
                  <a:pt x="1055" y="1022"/>
                  <a:pt x="1087" y="979"/>
                </a:cubicBezTo>
                <a:cubicBezTo>
                  <a:pt x="1148" y="895"/>
                  <a:pt x="1188" y="791"/>
                  <a:pt x="1202" y="678"/>
                </a:cubicBezTo>
                <a:cubicBezTo>
                  <a:pt x="1207" y="674"/>
                  <a:pt x="1211" y="668"/>
                  <a:pt x="1214" y="662"/>
                </a:cubicBezTo>
                <a:cubicBezTo>
                  <a:pt x="1239" y="601"/>
                  <a:pt x="1252" y="536"/>
                  <a:pt x="1252" y="469"/>
                </a:cubicBezTo>
                <a:cubicBezTo>
                  <a:pt x="1252" y="210"/>
                  <a:pt x="1057" y="0"/>
                  <a:pt x="818" y="0"/>
                </a:cubicBezTo>
                <a:cubicBezTo>
                  <a:pt x="755" y="0"/>
                  <a:pt x="694" y="14"/>
                  <a:pt x="637" y="43"/>
                </a:cubicBezTo>
                <a:cubicBezTo>
                  <a:pt x="615" y="45"/>
                  <a:pt x="594" y="48"/>
                  <a:pt x="573" y="54"/>
                </a:cubicBezTo>
                <a:cubicBezTo>
                  <a:pt x="475" y="83"/>
                  <a:pt x="395" y="156"/>
                  <a:pt x="348" y="260"/>
                </a:cubicBezTo>
                <a:cubicBezTo>
                  <a:pt x="302" y="361"/>
                  <a:pt x="293" y="480"/>
                  <a:pt x="322" y="595"/>
                </a:cubicBezTo>
                <a:cubicBezTo>
                  <a:pt x="328" y="619"/>
                  <a:pt x="336" y="643"/>
                  <a:pt x="346" y="666"/>
                </a:cubicBezTo>
                <a:cubicBezTo>
                  <a:pt x="348" y="672"/>
                  <a:pt x="352" y="677"/>
                  <a:pt x="356" y="681"/>
                </a:cubicBezTo>
                <a:cubicBezTo>
                  <a:pt x="379" y="858"/>
                  <a:pt x="463" y="1004"/>
                  <a:pt x="578" y="1084"/>
                </a:cubicBezTo>
                <a:cubicBezTo>
                  <a:pt x="542" y="1337"/>
                  <a:pt x="307" y="1330"/>
                  <a:pt x="305" y="1330"/>
                </a:cubicBezTo>
                <a:cubicBezTo>
                  <a:pt x="136" y="1336"/>
                  <a:pt x="0" y="1475"/>
                  <a:pt x="0" y="1646"/>
                </a:cubicBezTo>
                <a:cubicBezTo>
                  <a:pt x="0" y="2002"/>
                  <a:pt x="0" y="2002"/>
                  <a:pt x="0" y="2002"/>
                </a:cubicBezTo>
                <a:cubicBezTo>
                  <a:pt x="0" y="2027"/>
                  <a:pt x="20" y="2048"/>
                  <a:pt x="46" y="2048"/>
                </a:cubicBezTo>
                <a:cubicBezTo>
                  <a:pt x="451" y="2048"/>
                  <a:pt x="451" y="2048"/>
                  <a:pt x="451" y="2048"/>
                </a:cubicBezTo>
                <a:cubicBezTo>
                  <a:pt x="1107" y="2048"/>
                  <a:pt x="1107" y="2048"/>
                  <a:pt x="1107" y="2048"/>
                </a:cubicBezTo>
                <a:cubicBezTo>
                  <a:pt x="1512" y="2048"/>
                  <a:pt x="1512" y="2048"/>
                  <a:pt x="1512" y="2048"/>
                </a:cubicBezTo>
                <a:cubicBezTo>
                  <a:pt x="1538" y="2048"/>
                  <a:pt x="1559" y="2027"/>
                  <a:pt x="1559" y="2002"/>
                </a:cubicBezTo>
                <a:cubicBezTo>
                  <a:pt x="1559" y="1646"/>
                  <a:pt x="1559" y="1646"/>
                  <a:pt x="1559" y="1646"/>
                </a:cubicBezTo>
                <a:cubicBezTo>
                  <a:pt x="1558" y="1475"/>
                  <a:pt x="1422" y="1336"/>
                  <a:pt x="1253" y="1330"/>
                </a:cubicBezTo>
                <a:close/>
                <a:moveTo>
                  <a:pt x="599" y="143"/>
                </a:moveTo>
                <a:cubicBezTo>
                  <a:pt x="615" y="138"/>
                  <a:pt x="633" y="135"/>
                  <a:pt x="651" y="134"/>
                </a:cubicBezTo>
                <a:cubicBezTo>
                  <a:pt x="658" y="134"/>
                  <a:pt x="665" y="132"/>
                  <a:pt x="671" y="129"/>
                </a:cubicBezTo>
                <a:cubicBezTo>
                  <a:pt x="717" y="105"/>
                  <a:pt x="767" y="92"/>
                  <a:pt x="818" y="92"/>
                </a:cubicBezTo>
                <a:cubicBezTo>
                  <a:pt x="1006" y="92"/>
                  <a:pt x="1160" y="261"/>
                  <a:pt x="1160" y="469"/>
                </a:cubicBezTo>
                <a:cubicBezTo>
                  <a:pt x="1160" y="475"/>
                  <a:pt x="1160" y="481"/>
                  <a:pt x="1160" y="487"/>
                </a:cubicBezTo>
                <a:cubicBezTo>
                  <a:pt x="1123" y="450"/>
                  <a:pt x="1072" y="427"/>
                  <a:pt x="1016" y="427"/>
                </a:cubicBezTo>
                <a:cubicBezTo>
                  <a:pt x="702" y="427"/>
                  <a:pt x="702" y="427"/>
                  <a:pt x="702" y="427"/>
                </a:cubicBezTo>
                <a:cubicBezTo>
                  <a:pt x="683" y="427"/>
                  <a:pt x="665" y="421"/>
                  <a:pt x="650" y="410"/>
                </a:cubicBezTo>
                <a:cubicBezTo>
                  <a:pt x="638" y="400"/>
                  <a:pt x="628" y="388"/>
                  <a:pt x="622" y="373"/>
                </a:cubicBezTo>
                <a:cubicBezTo>
                  <a:pt x="613" y="350"/>
                  <a:pt x="590" y="336"/>
                  <a:pt x="566" y="338"/>
                </a:cubicBezTo>
                <a:cubicBezTo>
                  <a:pt x="542" y="339"/>
                  <a:pt x="521" y="356"/>
                  <a:pt x="515" y="380"/>
                </a:cubicBezTo>
                <a:cubicBezTo>
                  <a:pt x="497" y="450"/>
                  <a:pt x="460" y="515"/>
                  <a:pt x="410" y="567"/>
                </a:cubicBezTo>
                <a:cubicBezTo>
                  <a:pt x="364" y="376"/>
                  <a:pt x="448" y="187"/>
                  <a:pt x="599" y="143"/>
                </a:cubicBezTo>
                <a:close/>
                <a:moveTo>
                  <a:pt x="558" y="941"/>
                </a:moveTo>
                <a:cubicBezTo>
                  <a:pt x="498" y="867"/>
                  <a:pt x="459" y="768"/>
                  <a:pt x="447" y="660"/>
                </a:cubicBezTo>
                <a:cubicBezTo>
                  <a:pt x="505" y="608"/>
                  <a:pt x="551" y="543"/>
                  <a:pt x="581" y="472"/>
                </a:cubicBezTo>
                <a:cubicBezTo>
                  <a:pt x="585" y="476"/>
                  <a:pt x="590" y="480"/>
                  <a:pt x="595" y="484"/>
                </a:cubicBezTo>
                <a:cubicBezTo>
                  <a:pt x="626" y="507"/>
                  <a:pt x="663" y="519"/>
                  <a:pt x="702" y="519"/>
                </a:cubicBezTo>
                <a:cubicBezTo>
                  <a:pt x="1016" y="519"/>
                  <a:pt x="1016" y="519"/>
                  <a:pt x="1016" y="519"/>
                </a:cubicBezTo>
                <a:cubicBezTo>
                  <a:pt x="1060" y="519"/>
                  <a:pt x="1099" y="546"/>
                  <a:pt x="1116" y="584"/>
                </a:cubicBezTo>
                <a:cubicBezTo>
                  <a:pt x="1116" y="584"/>
                  <a:pt x="1116" y="585"/>
                  <a:pt x="1116" y="585"/>
                </a:cubicBezTo>
                <a:cubicBezTo>
                  <a:pt x="1116" y="845"/>
                  <a:pt x="965" y="1057"/>
                  <a:pt x="779" y="1057"/>
                </a:cubicBezTo>
                <a:cubicBezTo>
                  <a:pt x="698" y="1057"/>
                  <a:pt x="620" y="1016"/>
                  <a:pt x="558" y="941"/>
                </a:cubicBezTo>
                <a:close/>
                <a:moveTo>
                  <a:pt x="664" y="1129"/>
                </a:moveTo>
                <a:cubicBezTo>
                  <a:pt x="701" y="1142"/>
                  <a:pt x="739" y="1149"/>
                  <a:pt x="779" y="1149"/>
                </a:cubicBezTo>
                <a:cubicBezTo>
                  <a:pt x="818" y="1149"/>
                  <a:pt x="857" y="1142"/>
                  <a:pt x="894" y="1129"/>
                </a:cubicBezTo>
                <a:cubicBezTo>
                  <a:pt x="911" y="1217"/>
                  <a:pt x="959" y="1294"/>
                  <a:pt x="1028" y="1347"/>
                </a:cubicBezTo>
                <a:cubicBezTo>
                  <a:pt x="786" y="1691"/>
                  <a:pt x="786" y="1691"/>
                  <a:pt x="786" y="1691"/>
                </a:cubicBezTo>
                <a:cubicBezTo>
                  <a:pt x="784" y="1694"/>
                  <a:pt x="782" y="1695"/>
                  <a:pt x="779" y="1695"/>
                </a:cubicBezTo>
                <a:cubicBezTo>
                  <a:pt x="776" y="1695"/>
                  <a:pt x="774" y="1694"/>
                  <a:pt x="773" y="1691"/>
                </a:cubicBezTo>
                <a:cubicBezTo>
                  <a:pt x="530" y="1347"/>
                  <a:pt x="530" y="1347"/>
                  <a:pt x="530" y="1347"/>
                </a:cubicBezTo>
                <a:cubicBezTo>
                  <a:pt x="599" y="1294"/>
                  <a:pt x="648" y="1217"/>
                  <a:pt x="664" y="1129"/>
                </a:cubicBezTo>
                <a:close/>
                <a:moveTo>
                  <a:pt x="1466" y="1956"/>
                </a:moveTo>
                <a:cubicBezTo>
                  <a:pt x="1107" y="1956"/>
                  <a:pt x="1107" y="1956"/>
                  <a:pt x="1107" y="1956"/>
                </a:cubicBezTo>
                <a:cubicBezTo>
                  <a:pt x="451" y="1956"/>
                  <a:pt x="451" y="1956"/>
                  <a:pt x="451" y="1956"/>
                </a:cubicBezTo>
                <a:cubicBezTo>
                  <a:pt x="92" y="1956"/>
                  <a:pt x="92" y="1956"/>
                  <a:pt x="92" y="1956"/>
                </a:cubicBezTo>
                <a:cubicBezTo>
                  <a:pt x="92" y="1646"/>
                  <a:pt x="92" y="1646"/>
                  <a:pt x="92" y="1646"/>
                </a:cubicBezTo>
                <a:cubicBezTo>
                  <a:pt x="92" y="1522"/>
                  <a:pt x="192" y="1422"/>
                  <a:pt x="316" y="1422"/>
                </a:cubicBezTo>
                <a:cubicBezTo>
                  <a:pt x="318" y="1422"/>
                  <a:pt x="392" y="1420"/>
                  <a:pt x="451" y="1393"/>
                </a:cubicBezTo>
                <a:cubicBezTo>
                  <a:pt x="697" y="1744"/>
                  <a:pt x="697" y="1744"/>
                  <a:pt x="697" y="1744"/>
                </a:cubicBezTo>
                <a:cubicBezTo>
                  <a:pt x="716" y="1771"/>
                  <a:pt x="746" y="1787"/>
                  <a:pt x="779" y="1787"/>
                </a:cubicBezTo>
                <a:cubicBezTo>
                  <a:pt x="779" y="1787"/>
                  <a:pt x="779" y="1787"/>
                  <a:pt x="779" y="1787"/>
                </a:cubicBezTo>
                <a:cubicBezTo>
                  <a:pt x="812" y="1787"/>
                  <a:pt x="842" y="1771"/>
                  <a:pt x="861" y="1744"/>
                </a:cubicBezTo>
                <a:cubicBezTo>
                  <a:pt x="1108" y="1393"/>
                  <a:pt x="1108" y="1393"/>
                  <a:pt x="1108" y="1393"/>
                </a:cubicBezTo>
                <a:cubicBezTo>
                  <a:pt x="1174" y="1422"/>
                  <a:pt x="1240" y="1422"/>
                  <a:pt x="1242" y="1422"/>
                </a:cubicBezTo>
                <a:cubicBezTo>
                  <a:pt x="1366" y="1422"/>
                  <a:pt x="1466" y="1522"/>
                  <a:pt x="1466" y="1646"/>
                </a:cubicBezTo>
                <a:cubicBezTo>
                  <a:pt x="1466" y="1956"/>
                  <a:pt x="1466" y="1956"/>
                  <a:pt x="1466" y="195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39" name="Freeform 18" descr="This is an icon of a human being. "/>
          <p:cNvSpPr>
            <a:spLocks noEditPoints="1"/>
          </p:cNvSpPr>
          <p:nvPr/>
        </p:nvSpPr>
        <p:spPr bwMode="auto">
          <a:xfrm>
            <a:off x="1820259" y="702545"/>
            <a:ext cx="244300" cy="321597"/>
          </a:xfrm>
          <a:custGeom>
            <a:avLst/>
            <a:gdLst>
              <a:gd name="T0" fmla="*/ 980 w 1559"/>
              <a:gd name="T1" fmla="*/ 1084 h 2048"/>
              <a:gd name="T2" fmla="*/ 1202 w 1559"/>
              <a:gd name="T3" fmla="*/ 678 h 2048"/>
              <a:gd name="T4" fmla="*/ 1252 w 1559"/>
              <a:gd name="T5" fmla="*/ 469 h 2048"/>
              <a:gd name="T6" fmla="*/ 637 w 1559"/>
              <a:gd name="T7" fmla="*/ 43 h 2048"/>
              <a:gd name="T8" fmla="*/ 348 w 1559"/>
              <a:gd name="T9" fmla="*/ 260 h 2048"/>
              <a:gd name="T10" fmla="*/ 346 w 1559"/>
              <a:gd name="T11" fmla="*/ 666 h 2048"/>
              <a:gd name="T12" fmla="*/ 578 w 1559"/>
              <a:gd name="T13" fmla="*/ 1084 h 2048"/>
              <a:gd name="T14" fmla="*/ 0 w 1559"/>
              <a:gd name="T15" fmla="*/ 1646 h 2048"/>
              <a:gd name="T16" fmla="*/ 46 w 1559"/>
              <a:gd name="T17" fmla="*/ 2048 h 2048"/>
              <a:gd name="T18" fmla="*/ 1107 w 1559"/>
              <a:gd name="T19" fmla="*/ 2048 h 2048"/>
              <a:gd name="T20" fmla="*/ 1559 w 1559"/>
              <a:gd name="T21" fmla="*/ 2002 h 2048"/>
              <a:gd name="T22" fmla="*/ 1253 w 1559"/>
              <a:gd name="T23" fmla="*/ 1330 h 2048"/>
              <a:gd name="T24" fmla="*/ 651 w 1559"/>
              <a:gd name="T25" fmla="*/ 134 h 2048"/>
              <a:gd name="T26" fmla="*/ 818 w 1559"/>
              <a:gd name="T27" fmla="*/ 92 h 2048"/>
              <a:gd name="T28" fmla="*/ 1160 w 1559"/>
              <a:gd name="T29" fmla="*/ 487 h 2048"/>
              <a:gd name="T30" fmla="*/ 702 w 1559"/>
              <a:gd name="T31" fmla="*/ 427 h 2048"/>
              <a:gd name="T32" fmla="*/ 622 w 1559"/>
              <a:gd name="T33" fmla="*/ 373 h 2048"/>
              <a:gd name="T34" fmla="*/ 515 w 1559"/>
              <a:gd name="T35" fmla="*/ 380 h 2048"/>
              <a:gd name="T36" fmla="*/ 599 w 1559"/>
              <a:gd name="T37" fmla="*/ 143 h 2048"/>
              <a:gd name="T38" fmla="*/ 447 w 1559"/>
              <a:gd name="T39" fmla="*/ 660 h 2048"/>
              <a:gd name="T40" fmla="*/ 595 w 1559"/>
              <a:gd name="T41" fmla="*/ 484 h 2048"/>
              <a:gd name="T42" fmla="*/ 1016 w 1559"/>
              <a:gd name="T43" fmla="*/ 519 h 2048"/>
              <a:gd name="T44" fmla="*/ 1116 w 1559"/>
              <a:gd name="T45" fmla="*/ 585 h 2048"/>
              <a:gd name="T46" fmla="*/ 558 w 1559"/>
              <a:gd name="T47" fmla="*/ 941 h 2048"/>
              <a:gd name="T48" fmla="*/ 779 w 1559"/>
              <a:gd name="T49" fmla="*/ 1149 h 2048"/>
              <a:gd name="T50" fmla="*/ 1028 w 1559"/>
              <a:gd name="T51" fmla="*/ 1347 h 2048"/>
              <a:gd name="T52" fmla="*/ 779 w 1559"/>
              <a:gd name="T53" fmla="*/ 1695 h 2048"/>
              <a:gd name="T54" fmla="*/ 530 w 1559"/>
              <a:gd name="T55" fmla="*/ 1347 h 2048"/>
              <a:gd name="T56" fmla="*/ 1466 w 1559"/>
              <a:gd name="T57" fmla="*/ 1956 h 2048"/>
              <a:gd name="T58" fmla="*/ 451 w 1559"/>
              <a:gd name="T59" fmla="*/ 1956 h 2048"/>
              <a:gd name="T60" fmla="*/ 92 w 1559"/>
              <a:gd name="T61" fmla="*/ 1646 h 2048"/>
              <a:gd name="T62" fmla="*/ 451 w 1559"/>
              <a:gd name="T63" fmla="*/ 1393 h 2048"/>
              <a:gd name="T64" fmla="*/ 779 w 1559"/>
              <a:gd name="T65" fmla="*/ 1787 h 2048"/>
              <a:gd name="T66" fmla="*/ 861 w 1559"/>
              <a:gd name="T67" fmla="*/ 1744 h 2048"/>
              <a:gd name="T68" fmla="*/ 1242 w 1559"/>
              <a:gd name="T69" fmla="*/ 1422 h 2048"/>
              <a:gd name="T70" fmla="*/ 1466 w 1559"/>
              <a:gd name="T71" fmla="*/ 1956 h 20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559" h="2048">
                <a:moveTo>
                  <a:pt x="1253" y="1330"/>
                </a:moveTo>
                <a:cubicBezTo>
                  <a:pt x="1251" y="1330"/>
                  <a:pt x="1015" y="1337"/>
                  <a:pt x="980" y="1084"/>
                </a:cubicBezTo>
                <a:cubicBezTo>
                  <a:pt x="1019" y="1057"/>
                  <a:pt x="1055" y="1022"/>
                  <a:pt x="1087" y="979"/>
                </a:cubicBezTo>
                <a:cubicBezTo>
                  <a:pt x="1148" y="895"/>
                  <a:pt x="1188" y="791"/>
                  <a:pt x="1202" y="678"/>
                </a:cubicBezTo>
                <a:cubicBezTo>
                  <a:pt x="1207" y="674"/>
                  <a:pt x="1211" y="668"/>
                  <a:pt x="1214" y="662"/>
                </a:cubicBezTo>
                <a:cubicBezTo>
                  <a:pt x="1239" y="601"/>
                  <a:pt x="1252" y="536"/>
                  <a:pt x="1252" y="469"/>
                </a:cubicBezTo>
                <a:cubicBezTo>
                  <a:pt x="1252" y="210"/>
                  <a:pt x="1057" y="0"/>
                  <a:pt x="818" y="0"/>
                </a:cubicBezTo>
                <a:cubicBezTo>
                  <a:pt x="755" y="0"/>
                  <a:pt x="694" y="14"/>
                  <a:pt x="637" y="43"/>
                </a:cubicBezTo>
                <a:cubicBezTo>
                  <a:pt x="615" y="45"/>
                  <a:pt x="594" y="48"/>
                  <a:pt x="573" y="54"/>
                </a:cubicBezTo>
                <a:cubicBezTo>
                  <a:pt x="475" y="83"/>
                  <a:pt x="395" y="156"/>
                  <a:pt x="348" y="260"/>
                </a:cubicBezTo>
                <a:cubicBezTo>
                  <a:pt x="302" y="361"/>
                  <a:pt x="293" y="480"/>
                  <a:pt x="322" y="595"/>
                </a:cubicBezTo>
                <a:cubicBezTo>
                  <a:pt x="328" y="619"/>
                  <a:pt x="336" y="643"/>
                  <a:pt x="346" y="666"/>
                </a:cubicBezTo>
                <a:cubicBezTo>
                  <a:pt x="348" y="672"/>
                  <a:pt x="352" y="677"/>
                  <a:pt x="356" y="681"/>
                </a:cubicBezTo>
                <a:cubicBezTo>
                  <a:pt x="379" y="858"/>
                  <a:pt x="463" y="1004"/>
                  <a:pt x="578" y="1084"/>
                </a:cubicBezTo>
                <a:cubicBezTo>
                  <a:pt x="542" y="1337"/>
                  <a:pt x="307" y="1330"/>
                  <a:pt x="305" y="1330"/>
                </a:cubicBezTo>
                <a:cubicBezTo>
                  <a:pt x="136" y="1336"/>
                  <a:pt x="0" y="1475"/>
                  <a:pt x="0" y="1646"/>
                </a:cubicBezTo>
                <a:cubicBezTo>
                  <a:pt x="0" y="2002"/>
                  <a:pt x="0" y="2002"/>
                  <a:pt x="0" y="2002"/>
                </a:cubicBezTo>
                <a:cubicBezTo>
                  <a:pt x="0" y="2027"/>
                  <a:pt x="20" y="2048"/>
                  <a:pt x="46" y="2048"/>
                </a:cubicBezTo>
                <a:cubicBezTo>
                  <a:pt x="451" y="2048"/>
                  <a:pt x="451" y="2048"/>
                  <a:pt x="451" y="2048"/>
                </a:cubicBezTo>
                <a:cubicBezTo>
                  <a:pt x="1107" y="2048"/>
                  <a:pt x="1107" y="2048"/>
                  <a:pt x="1107" y="2048"/>
                </a:cubicBezTo>
                <a:cubicBezTo>
                  <a:pt x="1512" y="2048"/>
                  <a:pt x="1512" y="2048"/>
                  <a:pt x="1512" y="2048"/>
                </a:cubicBezTo>
                <a:cubicBezTo>
                  <a:pt x="1538" y="2048"/>
                  <a:pt x="1559" y="2027"/>
                  <a:pt x="1559" y="2002"/>
                </a:cubicBezTo>
                <a:cubicBezTo>
                  <a:pt x="1559" y="1646"/>
                  <a:pt x="1559" y="1646"/>
                  <a:pt x="1559" y="1646"/>
                </a:cubicBezTo>
                <a:cubicBezTo>
                  <a:pt x="1558" y="1475"/>
                  <a:pt x="1422" y="1336"/>
                  <a:pt x="1253" y="1330"/>
                </a:cubicBezTo>
                <a:close/>
                <a:moveTo>
                  <a:pt x="599" y="143"/>
                </a:moveTo>
                <a:cubicBezTo>
                  <a:pt x="615" y="138"/>
                  <a:pt x="633" y="135"/>
                  <a:pt x="651" y="134"/>
                </a:cubicBezTo>
                <a:cubicBezTo>
                  <a:pt x="658" y="134"/>
                  <a:pt x="665" y="132"/>
                  <a:pt x="671" y="129"/>
                </a:cubicBezTo>
                <a:cubicBezTo>
                  <a:pt x="717" y="105"/>
                  <a:pt x="767" y="92"/>
                  <a:pt x="818" y="92"/>
                </a:cubicBezTo>
                <a:cubicBezTo>
                  <a:pt x="1006" y="92"/>
                  <a:pt x="1160" y="261"/>
                  <a:pt x="1160" y="469"/>
                </a:cubicBezTo>
                <a:cubicBezTo>
                  <a:pt x="1160" y="475"/>
                  <a:pt x="1160" y="481"/>
                  <a:pt x="1160" y="487"/>
                </a:cubicBezTo>
                <a:cubicBezTo>
                  <a:pt x="1123" y="450"/>
                  <a:pt x="1072" y="427"/>
                  <a:pt x="1016" y="427"/>
                </a:cubicBezTo>
                <a:cubicBezTo>
                  <a:pt x="702" y="427"/>
                  <a:pt x="702" y="427"/>
                  <a:pt x="702" y="427"/>
                </a:cubicBezTo>
                <a:cubicBezTo>
                  <a:pt x="683" y="427"/>
                  <a:pt x="665" y="421"/>
                  <a:pt x="650" y="410"/>
                </a:cubicBezTo>
                <a:cubicBezTo>
                  <a:pt x="638" y="400"/>
                  <a:pt x="628" y="388"/>
                  <a:pt x="622" y="373"/>
                </a:cubicBezTo>
                <a:cubicBezTo>
                  <a:pt x="613" y="350"/>
                  <a:pt x="590" y="336"/>
                  <a:pt x="566" y="338"/>
                </a:cubicBezTo>
                <a:cubicBezTo>
                  <a:pt x="542" y="339"/>
                  <a:pt x="521" y="356"/>
                  <a:pt x="515" y="380"/>
                </a:cubicBezTo>
                <a:cubicBezTo>
                  <a:pt x="497" y="450"/>
                  <a:pt x="460" y="515"/>
                  <a:pt x="410" y="567"/>
                </a:cubicBezTo>
                <a:cubicBezTo>
                  <a:pt x="364" y="376"/>
                  <a:pt x="448" y="187"/>
                  <a:pt x="599" y="143"/>
                </a:cubicBezTo>
                <a:close/>
                <a:moveTo>
                  <a:pt x="558" y="941"/>
                </a:moveTo>
                <a:cubicBezTo>
                  <a:pt x="498" y="867"/>
                  <a:pt x="459" y="768"/>
                  <a:pt x="447" y="660"/>
                </a:cubicBezTo>
                <a:cubicBezTo>
                  <a:pt x="505" y="608"/>
                  <a:pt x="551" y="543"/>
                  <a:pt x="581" y="472"/>
                </a:cubicBezTo>
                <a:cubicBezTo>
                  <a:pt x="585" y="476"/>
                  <a:pt x="590" y="480"/>
                  <a:pt x="595" y="484"/>
                </a:cubicBezTo>
                <a:cubicBezTo>
                  <a:pt x="626" y="507"/>
                  <a:pt x="663" y="519"/>
                  <a:pt x="702" y="519"/>
                </a:cubicBezTo>
                <a:cubicBezTo>
                  <a:pt x="1016" y="519"/>
                  <a:pt x="1016" y="519"/>
                  <a:pt x="1016" y="519"/>
                </a:cubicBezTo>
                <a:cubicBezTo>
                  <a:pt x="1060" y="519"/>
                  <a:pt x="1099" y="546"/>
                  <a:pt x="1116" y="584"/>
                </a:cubicBezTo>
                <a:cubicBezTo>
                  <a:pt x="1116" y="584"/>
                  <a:pt x="1116" y="585"/>
                  <a:pt x="1116" y="585"/>
                </a:cubicBezTo>
                <a:cubicBezTo>
                  <a:pt x="1116" y="845"/>
                  <a:pt x="965" y="1057"/>
                  <a:pt x="779" y="1057"/>
                </a:cubicBezTo>
                <a:cubicBezTo>
                  <a:pt x="698" y="1057"/>
                  <a:pt x="620" y="1016"/>
                  <a:pt x="558" y="941"/>
                </a:cubicBezTo>
                <a:close/>
                <a:moveTo>
                  <a:pt x="664" y="1129"/>
                </a:moveTo>
                <a:cubicBezTo>
                  <a:pt x="701" y="1142"/>
                  <a:pt x="739" y="1149"/>
                  <a:pt x="779" y="1149"/>
                </a:cubicBezTo>
                <a:cubicBezTo>
                  <a:pt x="818" y="1149"/>
                  <a:pt x="857" y="1142"/>
                  <a:pt x="894" y="1129"/>
                </a:cubicBezTo>
                <a:cubicBezTo>
                  <a:pt x="911" y="1217"/>
                  <a:pt x="959" y="1294"/>
                  <a:pt x="1028" y="1347"/>
                </a:cubicBezTo>
                <a:cubicBezTo>
                  <a:pt x="786" y="1691"/>
                  <a:pt x="786" y="1691"/>
                  <a:pt x="786" y="1691"/>
                </a:cubicBezTo>
                <a:cubicBezTo>
                  <a:pt x="784" y="1694"/>
                  <a:pt x="782" y="1695"/>
                  <a:pt x="779" y="1695"/>
                </a:cubicBezTo>
                <a:cubicBezTo>
                  <a:pt x="776" y="1695"/>
                  <a:pt x="774" y="1694"/>
                  <a:pt x="773" y="1691"/>
                </a:cubicBezTo>
                <a:cubicBezTo>
                  <a:pt x="530" y="1347"/>
                  <a:pt x="530" y="1347"/>
                  <a:pt x="530" y="1347"/>
                </a:cubicBezTo>
                <a:cubicBezTo>
                  <a:pt x="599" y="1294"/>
                  <a:pt x="648" y="1217"/>
                  <a:pt x="664" y="1129"/>
                </a:cubicBezTo>
                <a:close/>
                <a:moveTo>
                  <a:pt x="1466" y="1956"/>
                </a:moveTo>
                <a:cubicBezTo>
                  <a:pt x="1107" y="1956"/>
                  <a:pt x="1107" y="1956"/>
                  <a:pt x="1107" y="1956"/>
                </a:cubicBezTo>
                <a:cubicBezTo>
                  <a:pt x="451" y="1956"/>
                  <a:pt x="451" y="1956"/>
                  <a:pt x="451" y="1956"/>
                </a:cubicBezTo>
                <a:cubicBezTo>
                  <a:pt x="92" y="1956"/>
                  <a:pt x="92" y="1956"/>
                  <a:pt x="92" y="1956"/>
                </a:cubicBezTo>
                <a:cubicBezTo>
                  <a:pt x="92" y="1646"/>
                  <a:pt x="92" y="1646"/>
                  <a:pt x="92" y="1646"/>
                </a:cubicBezTo>
                <a:cubicBezTo>
                  <a:pt x="92" y="1522"/>
                  <a:pt x="192" y="1422"/>
                  <a:pt x="316" y="1422"/>
                </a:cubicBezTo>
                <a:cubicBezTo>
                  <a:pt x="318" y="1422"/>
                  <a:pt x="392" y="1420"/>
                  <a:pt x="451" y="1393"/>
                </a:cubicBezTo>
                <a:cubicBezTo>
                  <a:pt x="697" y="1744"/>
                  <a:pt x="697" y="1744"/>
                  <a:pt x="697" y="1744"/>
                </a:cubicBezTo>
                <a:cubicBezTo>
                  <a:pt x="716" y="1771"/>
                  <a:pt x="746" y="1787"/>
                  <a:pt x="779" y="1787"/>
                </a:cubicBezTo>
                <a:cubicBezTo>
                  <a:pt x="779" y="1787"/>
                  <a:pt x="779" y="1787"/>
                  <a:pt x="779" y="1787"/>
                </a:cubicBezTo>
                <a:cubicBezTo>
                  <a:pt x="812" y="1787"/>
                  <a:pt x="842" y="1771"/>
                  <a:pt x="861" y="1744"/>
                </a:cubicBezTo>
                <a:cubicBezTo>
                  <a:pt x="1108" y="1393"/>
                  <a:pt x="1108" y="1393"/>
                  <a:pt x="1108" y="1393"/>
                </a:cubicBezTo>
                <a:cubicBezTo>
                  <a:pt x="1174" y="1422"/>
                  <a:pt x="1240" y="1422"/>
                  <a:pt x="1242" y="1422"/>
                </a:cubicBezTo>
                <a:cubicBezTo>
                  <a:pt x="1366" y="1422"/>
                  <a:pt x="1466" y="1522"/>
                  <a:pt x="1466" y="1646"/>
                </a:cubicBezTo>
                <a:cubicBezTo>
                  <a:pt x="1466" y="1956"/>
                  <a:pt x="1466" y="1956"/>
                  <a:pt x="1466" y="195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40" name="Freeform 18" descr="This is an icon of a human being. "/>
          <p:cNvSpPr>
            <a:spLocks noEditPoints="1"/>
          </p:cNvSpPr>
          <p:nvPr/>
        </p:nvSpPr>
        <p:spPr bwMode="auto">
          <a:xfrm>
            <a:off x="1820259" y="3708390"/>
            <a:ext cx="244300" cy="321597"/>
          </a:xfrm>
          <a:custGeom>
            <a:avLst/>
            <a:gdLst>
              <a:gd name="T0" fmla="*/ 980 w 1559"/>
              <a:gd name="T1" fmla="*/ 1084 h 2048"/>
              <a:gd name="T2" fmla="*/ 1202 w 1559"/>
              <a:gd name="T3" fmla="*/ 678 h 2048"/>
              <a:gd name="T4" fmla="*/ 1252 w 1559"/>
              <a:gd name="T5" fmla="*/ 469 h 2048"/>
              <a:gd name="T6" fmla="*/ 637 w 1559"/>
              <a:gd name="T7" fmla="*/ 43 h 2048"/>
              <a:gd name="T8" fmla="*/ 348 w 1559"/>
              <a:gd name="T9" fmla="*/ 260 h 2048"/>
              <a:gd name="T10" fmla="*/ 346 w 1559"/>
              <a:gd name="T11" fmla="*/ 666 h 2048"/>
              <a:gd name="T12" fmla="*/ 578 w 1559"/>
              <a:gd name="T13" fmla="*/ 1084 h 2048"/>
              <a:gd name="T14" fmla="*/ 0 w 1559"/>
              <a:gd name="T15" fmla="*/ 1646 h 2048"/>
              <a:gd name="T16" fmla="*/ 46 w 1559"/>
              <a:gd name="T17" fmla="*/ 2048 h 2048"/>
              <a:gd name="T18" fmla="*/ 1107 w 1559"/>
              <a:gd name="T19" fmla="*/ 2048 h 2048"/>
              <a:gd name="T20" fmla="*/ 1559 w 1559"/>
              <a:gd name="T21" fmla="*/ 2002 h 2048"/>
              <a:gd name="T22" fmla="*/ 1253 w 1559"/>
              <a:gd name="T23" fmla="*/ 1330 h 2048"/>
              <a:gd name="T24" fmla="*/ 651 w 1559"/>
              <a:gd name="T25" fmla="*/ 134 h 2048"/>
              <a:gd name="T26" fmla="*/ 818 w 1559"/>
              <a:gd name="T27" fmla="*/ 92 h 2048"/>
              <a:gd name="T28" fmla="*/ 1160 w 1559"/>
              <a:gd name="T29" fmla="*/ 487 h 2048"/>
              <a:gd name="T30" fmla="*/ 702 w 1559"/>
              <a:gd name="T31" fmla="*/ 427 h 2048"/>
              <a:gd name="T32" fmla="*/ 622 w 1559"/>
              <a:gd name="T33" fmla="*/ 373 h 2048"/>
              <a:gd name="T34" fmla="*/ 515 w 1559"/>
              <a:gd name="T35" fmla="*/ 380 h 2048"/>
              <a:gd name="T36" fmla="*/ 599 w 1559"/>
              <a:gd name="T37" fmla="*/ 143 h 2048"/>
              <a:gd name="T38" fmla="*/ 447 w 1559"/>
              <a:gd name="T39" fmla="*/ 660 h 2048"/>
              <a:gd name="T40" fmla="*/ 595 w 1559"/>
              <a:gd name="T41" fmla="*/ 484 h 2048"/>
              <a:gd name="T42" fmla="*/ 1016 w 1559"/>
              <a:gd name="T43" fmla="*/ 519 h 2048"/>
              <a:gd name="T44" fmla="*/ 1116 w 1559"/>
              <a:gd name="T45" fmla="*/ 585 h 2048"/>
              <a:gd name="T46" fmla="*/ 558 w 1559"/>
              <a:gd name="T47" fmla="*/ 941 h 2048"/>
              <a:gd name="T48" fmla="*/ 779 w 1559"/>
              <a:gd name="T49" fmla="*/ 1149 h 2048"/>
              <a:gd name="T50" fmla="*/ 1028 w 1559"/>
              <a:gd name="T51" fmla="*/ 1347 h 2048"/>
              <a:gd name="T52" fmla="*/ 779 w 1559"/>
              <a:gd name="T53" fmla="*/ 1695 h 2048"/>
              <a:gd name="T54" fmla="*/ 530 w 1559"/>
              <a:gd name="T55" fmla="*/ 1347 h 2048"/>
              <a:gd name="T56" fmla="*/ 1466 w 1559"/>
              <a:gd name="T57" fmla="*/ 1956 h 2048"/>
              <a:gd name="T58" fmla="*/ 451 w 1559"/>
              <a:gd name="T59" fmla="*/ 1956 h 2048"/>
              <a:gd name="T60" fmla="*/ 92 w 1559"/>
              <a:gd name="T61" fmla="*/ 1646 h 2048"/>
              <a:gd name="T62" fmla="*/ 451 w 1559"/>
              <a:gd name="T63" fmla="*/ 1393 h 2048"/>
              <a:gd name="T64" fmla="*/ 779 w 1559"/>
              <a:gd name="T65" fmla="*/ 1787 h 2048"/>
              <a:gd name="T66" fmla="*/ 861 w 1559"/>
              <a:gd name="T67" fmla="*/ 1744 h 2048"/>
              <a:gd name="T68" fmla="*/ 1242 w 1559"/>
              <a:gd name="T69" fmla="*/ 1422 h 2048"/>
              <a:gd name="T70" fmla="*/ 1466 w 1559"/>
              <a:gd name="T71" fmla="*/ 1956 h 20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559" h="2048">
                <a:moveTo>
                  <a:pt x="1253" y="1330"/>
                </a:moveTo>
                <a:cubicBezTo>
                  <a:pt x="1251" y="1330"/>
                  <a:pt x="1015" y="1337"/>
                  <a:pt x="980" y="1084"/>
                </a:cubicBezTo>
                <a:cubicBezTo>
                  <a:pt x="1019" y="1057"/>
                  <a:pt x="1055" y="1022"/>
                  <a:pt x="1087" y="979"/>
                </a:cubicBezTo>
                <a:cubicBezTo>
                  <a:pt x="1148" y="895"/>
                  <a:pt x="1188" y="791"/>
                  <a:pt x="1202" y="678"/>
                </a:cubicBezTo>
                <a:cubicBezTo>
                  <a:pt x="1207" y="674"/>
                  <a:pt x="1211" y="668"/>
                  <a:pt x="1214" y="662"/>
                </a:cubicBezTo>
                <a:cubicBezTo>
                  <a:pt x="1239" y="601"/>
                  <a:pt x="1252" y="536"/>
                  <a:pt x="1252" y="469"/>
                </a:cubicBezTo>
                <a:cubicBezTo>
                  <a:pt x="1252" y="210"/>
                  <a:pt x="1057" y="0"/>
                  <a:pt x="818" y="0"/>
                </a:cubicBezTo>
                <a:cubicBezTo>
                  <a:pt x="755" y="0"/>
                  <a:pt x="694" y="14"/>
                  <a:pt x="637" y="43"/>
                </a:cubicBezTo>
                <a:cubicBezTo>
                  <a:pt x="615" y="45"/>
                  <a:pt x="594" y="48"/>
                  <a:pt x="573" y="54"/>
                </a:cubicBezTo>
                <a:cubicBezTo>
                  <a:pt x="475" y="83"/>
                  <a:pt x="395" y="156"/>
                  <a:pt x="348" y="260"/>
                </a:cubicBezTo>
                <a:cubicBezTo>
                  <a:pt x="302" y="361"/>
                  <a:pt x="293" y="480"/>
                  <a:pt x="322" y="595"/>
                </a:cubicBezTo>
                <a:cubicBezTo>
                  <a:pt x="328" y="619"/>
                  <a:pt x="336" y="643"/>
                  <a:pt x="346" y="666"/>
                </a:cubicBezTo>
                <a:cubicBezTo>
                  <a:pt x="348" y="672"/>
                  <a:pt x="352" y="677"/>
                  <a:pt x="356" y="681"/>
                </a:cubicBezTo>
                <a:cubicBezTo>
                  <a:pt x="379" y="858"/>
                  <a:pt x="463" y="1004"/>
                  <a:pt x="578" y="1084"/>
                </a:cubicBezTo>
                <a:cubicBezTo>
                  <a:pt x="542" y="1337"/>
                  <a:pt x="307" y="1330"/>
                  <a:pt x="305" y="1330"/>
                </a:cubicBezTo>
                <a:cubicBezTo>
                  <a:pt x="136" y="1336"/>
                  <a:pt x="0" y="1475"/>
                  <a:pt x="0" y="1646"/>
                </a:cubicBezTo>
                <a:cubicBezTo>
                  <a:pt x="0" y="2002"/>
                  <a:pt x="0" y="2002"/>
                  <a:pt x="0" y="2002"/>
                </a:cubicBezTo>
                <a:cubicBezTo>
                  <a:pt x="0" y="2027"/>
                  <a:pt x="20" y="2048"/>
                  <a:pt x="46" y="2048"/>
                </a:cubicBezTo>
                <a:cubicBezTo>
                  <a:pt x="451" y="2048"/>
                  <a:pt x="451" y="2048"/>
                  <a:pt x="451" y="2048"/>
                </a:cubicBezTo>
                <a:cubicBezTo>
                  <a:pt x="1107" y="2048"/>
                  <a:pt x="1107" y="2048"/>
                  <a:pt x="1107" y="2048"/>
                </a:cubicBezTo>
                <a:cubicBezTo>
                  <a:pt x="1512" y="2048"/>
                  <a:pt x="1512" y="2048"/>
                  <a:pt x="1512" y="2048"/>
                </a:cubicBezTo>
                <a:cubicBezTo>
                  <a:pt x="1538" y="2048"/>
                  <a:pt x="1559" y="2027"/>
                  <a:pt x="1559" y="2002"/>
                </a:cubicBezTo>
                <a:cubicBezTo>
                  <a:pt x="1559" y="1646"/>
                  <a:pt x="1559" y="1646"/>
                  <a:pt x="1559" y="1646"/>
                </a:cubicBezTo>
                <a:cubicBezTo>
                  <a:pt x="1558" y="1475"/>
                  <a:pt x="1422" y="1336"/>
                  <a:pt x="1253" y="1330"/>
                </a:cubicBezTo>
                <a:close/>
                <a:moveTo>
                  <a:pt x="599" y="143"/>
                </a:moveTo>
                <a:cubicBezTo>
                  <a:pt x="615" y="138"/>
                  <a:pt x="633" y="135"/>
                  <a:pt x="651" y="134"/>
                </a:cubicBezTo>
                <a:cubicBezTo>
                  <a:pt x="658" y="134"/>
                  <a:pt x="665" y="132"/>
                  <a:pt x="671" y="129"/>
                </a:cubicBezTo>
                <a:cubicBezTo>
                  <a:pt x="717" y="105"/>
                  <a:pt x="767" y="92"/>
                  <a:pt x="818" y="92"/>
                </a:cubicBezTo>
                <a:cubicBezTo>
                  <a:pt x="1006" y="92"/>
                  <a:pt x="1160" y="261"/>
                  <a:pt x="1160" y="469"/>
                </a:cubicBezTo>
                <a:cubicBezTo>
                  <a:pt x="1160" y="475"/>
                  <a:pt x="1160" y="481"/>
                  <a:pt x="1160" y="487"/>
                </a:cubicBezTo>
                <a:cubicBezTo>
                  <a:pt x="1123" y="450"/>
                  <a:pt x="1072" y="427"/>
                  <a:pt x="1016" y="427"/>
                </a:cubicBezTo>
                <a:cubicBezTo>
                  <a:pt x="702" y="427"/>
                  <a:pt x="702" y="427"/>
                  <a:pt x="702" y="427"/>
                </a:cubicBezTo>
                <a:cubicBezTo>
                  <a:pt x="683" y="427"/>
                  <a:pt x="665" y="421"/>
                  <a:pt x="650" y="410"/>
                </a:cubicBezTo>
                <a:cubicBezTo>
                  <a:pt x="638" y="400"/>
                  <a:pt x="628" y="388"/>
                  <a:pt x="622" y="373"/>
                </a:cubicBezTo>
                <a:cubicBezTo>
                  <a:pt x="613" y="350"/>
                  <a:pt x="590" y="336"/>
                  <a:pt x="566" y="338"/>
                </a:cubicBezTo>
                <a:cubicBezTo>
                  <a:pt x="542" y="339"/>
                  <a:pt x="521" y="356"/>
                  <a:pt x="515" y="380"/>
                </a:cubicBezTo>
                <a:cubicBezTo>
                  <a:pt x="497" y="450"/>
                  <a:pt x="460" y="515"/>
                  <a:pt x="410" y="567"/>
                </a:cubicBezTo>
                <a:cubicBezTo>
                  <a:pt x="364" y="376"/>
                  <a:pt x="448" y="187"/>
                  <a:pt x="599" y="143"/>
                </a:cubicBezTo>
                <a:close/>
                <a:moveTo>
                  <a:pt x="558" y="941"/>
                </a:moveTo>
                <a:cubicBezTo>
                  <a:pt x="498" y="867"/>
                  <a:pt x="459" y="768"/>
                  <a:pt x="447" y="660"/>
                </a:cubicBezTo>
                <a:cubicBezTo>
                  <a:pt x="505" y="608"/>
                  <a:pt x="551" y="543"/>
                  <a:pt x="581" y="472"/>
                </a:cubicBezTo>
                <a:cubicBezTo>
                  <a:pt x="585" y="476"/>
                  <a:pt x="590" y="480"/>
                  <a:pt x="595" y="484"/>
                </a:cubicBezTo>
                <a:cubicBezTo>
                  <a:pt x="626" y="507"/>
                  <a:pt x="663" y="519"/>
                  <a:pt x="702" y="519"/>
                </a:cubicBezTo>
                <a:cubicBezTo>
                  <a:pt x="1016" y="519"/>
                  <a:pt x="1016" y="519"/>
                  <a:pt x="1016" y="519"/>
                </a:cubicBezTo>
                <a:cubicBezTo>
                  <a:pt x="1060" y="519"/>
                  <a:pt x="1099" y="546"/>
                  <a:pt x="1116" y="584"/>
                </a:cubicBezTo>
                <a:cubicBezTo>
                  <a:pt x="1116" y="584"/>
                  <a:pt x="1116" y="585"/>
                  <a:pt x="1116" y="585"/>
                </a:cubicBezTo>
                <a:cubicBezTo>
                  <a:pt x="1116" y="845"/>
                  <a:pt x="965" y="1057"/>
                  <a:pt x="779" y="1057"/>
                </a:cubicBezTo>
                <a:cubicBezTo>
                  <a:pt x="698" y="1057"/>
                  <a:pt x="620" y="1016"/>
                  <a:pt x="558" y="941"/>
                </a:cubicBezTo>
                <a:close/>
                <a:moveTo>
                  <a:pt x="664" y="1129"/>
                </a:moveTo>
                <a:cubicBezTo>
                  <a:pt x="701" y="1142"/>
                  <a:pt x="739" y="1149"/>
                  <a:pt x="779" y="1149"/>
                </a:cubicBezTo>
                <a:cubicBezTo>
                  <a:pt x="818" y="1149"/>
                  <a:pt x="857" y="1142"/>
                  <a:pt x="894" y="1129"/>
                </a:cubicBezTo>
                <a:cubicBezTo>
                  <a:pt x="911" y="1217"/>
                  <a:pt x="959" y="1294"/>
                  <a:pt x="1028" y="1347"/>
                </a:cubicBezTo>
                <a:cubicBezTo>
                  <a:pt x="786" y="1691"/>
                  <a:pt x="786" y="1691"/>
                  <a:pt x="786" y="1691"/>
                </a:cubicBezTo>
                <a:cubicBezTo>
                  <a:pt x="784" y="1694"/>
                  <a:pt x="782" y="1695"/>
                  <a:pt x="779" y="1695"/>
                </a:cubicBezTo>
                <a:cubicBezTo>
                  <a:pt x="776" y="1695"/>
                  <a:pt x="774" y="1694"/>
                  <a:pt x="773" y="1691"/>
                </a:cubicBezTo>
                <a:cubicBezTo>
                  <a:pt x="530" y="1347"/>
                  <a:pt x="530" y="1347"/>
                  <a:pt x="530" y="1347"/>
                </a:cubicBezTo>
                <a:cubicBezTo>
                  <a:pt x="599" y="1294"/>
                  <a:pt x="648" y="1217"/>
                  <a:pt x="664" y="1129"/>
                </a:cubicBezTo>
                <a:close/>
                <a:moveTo>
                  <a:pt x="1466" y="1956"/>
                </a:moveTo>
                <a:cubicBezTo>
                  <a:pt x="1107" y="1956"/>
                  <a:pt x="1107" y="1956"/>
                  <a:pt x="1107" y="1956"/>
                </a:cubicBezTo>
                <a:cubicBezTo>
                  <a:pt x="451" y="1956"/>
                  <a:pt x="451" y="1956"/>
                  <a:pt x="451" y="1956"/>
                </a:cubicBezTo>
                <a:cubicBezTo>
                  <a:pt x="92" y="1956"/>
                  <a:pt x="92" y="1956"/>
                  <a:pt x="92" y="1956"/>
                </a:cubicBezTo>
                <a:cubicBezTo>
                  <a:pt x="92" y="1646"/>
                  <a:pt x="92" y="1646"/>
                  <a:pt x="92" y="1646"/>
                </a:cubicBezTo>
                <a:cubicBezTo>
                  <a:pt x="92" y="1522"/>
                  <a:pt x="192" y="1422"/>
                  <a:pt x="316" y="1422"/>
                </a:cubicBezTo>
                <a:cubicBezTo>
                  <a:pt x="318" y="1422"/>
                  <a:pt x="392" y="1420"/>
                  <a:pt x="451" y="1393"/>
                </a:cubicBezTo>
                <a:cubicBezTo>
                  <a:pt x="697" y="1744"/>
                  <a:pt x="697" y="1744"/>
                  <a:pt x="697" y="1744"/>
                </a:cubicBezTo>
                <a:cubicBezTo>
                  <a:pt x="716" y="1771"/>
                  <a:pt x="746" y="1787"/>
                  <a:pt x="779" y="1787"/>
                </a:cubicBezTo>
                <a:cubicBezTo>
                  <a:pt x="779" y="1787"/>
                  <a:pt x="779" y="1787"/>
                  <a:pt x="779" y="1787"/>
                </a:cubicBezTo>
                <a:cubicBezTo>
                  <a:pt x="812" y="1787"/>
                  <a:pt x="842" y="1771"/>
                  <a:pt x="861" y="1744"/>
                </a:cubicBezTo>
                <a:cubicBezTo>
                  <a:pt x="1108" y="1393"/>
                  <a:pt x="1108" y="1393"/>
                  <a:pt x="1108" y="1393"/>
                </a:cubicBezTo>
                <a:cubicBezTo>
                  <a:pt x="1174" y="1422"/>
                  <a:pt x="1240" y="1422"/>
                  <a:pt x="1242" y="1422"/>
                </a:cubicBezTo>
                <a:cubicBezTo>
                  <a:pt x="1366" y="1422"/>
                  <a:pt x="1466" y="1522"/>
                  <a:pt x="1466" y="1646"/>
                </a:cubicBezTo>
                <a:cubicBezTo>
                  <a:pt x="1466" y="1956"/>
                  <a:pt x="1466" y="1956"/>
                  <a:pt x="1466" y="195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42" name="Freeform 18" descr="This is an icon of a human being. "/>
          <p:cNvSpPr>
            <a:spLocks noEditPoints="1"/>
          </p:cNvSpPr>
          <p:nvPr/>
        </p:nvSpPr>
        <p:spPr bwMode="auto">
          <a:xfrm>
            <a:off x="5540227" y="3692726"/>
            <a:ext cx="244300" cy="321597"/>
          </a:xfrm>
          <a:custGeom>
            <a:avLst/>
            <a:gdLst>
              <a:gd name="T0" fmla="*/ 980 w 1559"/>
              <a:gd name="T1" fmla="*/ 1084 h 2048"/>
              <a:gd name="T2" fmla="*/ 1202 w 1559"/>
              <a:gd name="T3" fmla="*/ 678 h 2048"/>
              <a:gd name="T4" fmla="*/ 1252 w 1559"/>
              <a:gd name="T5" fmla="*/ 469 h 2048"/>
              <a:gd name="T6" fmla="*/ 637 w 1559"/>
              <a:gd name="T7" fmla="*/ 43 h 2048"/>
              <a:gd name="T8" fmla="*/ 348 w 1559"/>
              <a:gd name="T9" fmla="*/ 260 h 2048"/>
              <a:gd name="T10" fmla="*/ 346 w 1559"/>
              <a:gd name="T11" fmla="*/ 666 h 2048"/>
              <a:gd name="T12" fmla="*/ 578 w 1559"/>
              <a:gd name="T13" fmla="*/ 1084 h 2048"/>
              <a:gd name="T14" fmla="*/ 0 w 1559"/>
              <a:gd name="T15" fmla="*/ 1646 h 2048"/>
              <a:gd name="T16" fmla="*/ 46 w 1559"/>
              <a:gd name="T17" fmla="*/ 2048 h 2048"/>
              <a:gd name="T18" fmla="*/ 1107 w 1559"/>
              <a:gd name="T19" fmla="*/ 2048 h 2048"/>
              <a:gd name="T20" fmla="*/ 1559 w 1559"/>
              <a:gd name="T21" fmla="*/ 2002 h 2048"/>
              <a:gd name="T22" fmla="*/ 1253 w 1559"/>
              <a:gd name="T23" fmla="*/ 1330 h 2048"/>
              <a:gd name="T24" fmla="*/ 651 w 1559"/>
              <a:gd name="T25" fmla="*/ 134 h 2048"/>
              <a:gd name="T26" fmla="*/ 818 w 1559"/>
              <a:gd name="T27" fmla="*/ 92 h 2048"/>
              <a:gd name="T28" fmla="*/ 1160 w 1559"/>
              <a:gd name="T29" fmla="*/ 487 h 2048"/>
              <a:gd name="T30" fmla="*/ 702 w 1559"/>
              <a:gd name="T31" fmla="*/ 427 h 2048"/>
              <a:gd name="T32" fmla="*/ 622 w 1559"/>
              <a:gd name="T33" fmla="*/ 373 h 2048"/>
              <a:gd name="T34" fmla="*/ 515 w 1559"/>
              <a:gd name="T35" fmla="*/ 380 h 2048"/>
              <a:gd name="T36" fmla="*/ 599 w 1559"/>
              <a:gd name="T37" fmla="*/ 143 h 2048"/>
              <a:gd name="T38" fmla="*/ 447 w 1559"/>
              <a:gd name="T39" fmla="*/ 660 h 2048"/>
              <a:gd name="T40" fmla="*/ 595 w 1559"/>
              <a:gd name="T41" fmla="*/ 484 h 2048"/>
              <a:gd name="T42" fmla="*/ 1016 w 1559"/>
              <a:gd name="T43" fmla="*/ 519 h 2048"/>
              <a:gd name="T44" fmla="*/ 1116 w 1559"/>
              <a:gd name="T45" fmla="*/ 585 h 2048"/>
              <a:gd name="T46" fmla="*/ 558 w 1559"/>
              <a:gd name="T47" fmla="*/ 941 h 2048"/>
              <a:gd name="T48" fmla="*/ 779 w 1559"/>
              <a:gd name="T49" fmla="*/ 1149 h 2048"/>
              <a:gd name="T50" fmla="*/ 1028 w 1559"/>
              <a:gd name="T51" fmla="*/ 1347 h 2048"/>
              <a:gd name="T52" fmla="*/ 779 w 1559"/>
              <a:gd name="T53" fmla="*/ 1695 h 2048"/>
              <a:gd name="T54" fmla="*/ 530 w 1559"/>
              <a:gd name="T55" fmla="*/ 1347 h 2048"/>
              <a:gd name="T56" fmla="*/ 1466 w 1559"/>
              <a:gd name="T57" fmla="*/ 1956 h 2048"/>
              <a:gd name="T58" fmla="*/ 451 w 1559"/>
              <a:gd name="T59" fmla="*/ 1956 h 2048"/>
              <a:gd name="T60" fmla="*/ 92 w 1559"/>
              <a:gd name="T61" fmla="*/ 1646 h 2048"/>
              <a:gd name="T62" fmla="*/ 451 w 1559"/>
              <a:gd name="T63" fmla="*/ 1393 h 2048"/>
              <a:gd name="T64" fmla="*/ 779 w 1559"/>
              <a:gd name="T65" fmla="*/ 1787 h 2048"/>
              <a:gd name="T66" fmla="*/ 861 w 1559"/>
              <a:gd name="T67" fmla="*/ 1744 h 2048"/>
              <a:gd name="T68" fmla="*/ 1242 w 1559"/>
              <a:gd name="T69" fmla="*/ 1422 h 2048"/>
              <a:gd name="T70" fmla="*/ 1466 w 1559"/>
              <a:gd name="T71" fmla="*/ 1956 h 20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559" h="2048">
                <a:moveTo>
                  <a:pt x="1253" y="1330"/>
                </a:moveTo>
                <a:cubicBezTo>
                  <a:pt x="1251" y="1330"/>
                  <a:pt x="1015" y="1337"/>
                  <a:pt x="980" y="1084"/>
                </a:cubicBezTo>
                <a:cubicBezTo>
                  <a:pt x="1019" y="1057"/>
                  <a:pt x="1055" y="1022"/>
                  <a:pt x="1087" y="979"/>
                </a:cubicBezTo>
                <a:cubicBezTo>
                  <a:pt x="1148" y="895"/>
                  <a:pt x="1188" y="791"/>
                  <a:pt x="1202" y="678"/>
                </a:cubicBezTo>
                <a:cubicBezTo>
                  <a:pt x="1207" y="674"/>
                  <a:pt x="1211" y="668"/>
                  <a:pt x="1214" y="662"/>
                </a:cubicBezTo>
                <a:cubicBezTo>
                  <a:pt x="1239" y="601"/>
                  <a:pt x="1252" y="536"/>
                  <a:pt x="1252" y="469"/>
                </a:cubicBezTo>
                <a:cubicBezTo>
                  <a:pt x="1252" y="210"/>
                  <a:pt x="1057" y="0"/>
                  <a:pt x="818" y="0"/>
                </a:cubicBezTo>
                <a:cubicBezTo>
                  <a:pt x="755" y="0"/>
                  <a:pt x="694" y="14"/>
                  <a:pt x="637" y="43"/>
                </a:cubicBezTo>
                <a:cubicBezTo>
                  <a:pt x="615" y="45"/>
                  <a:pt x="594" y="48"/>
                  <a:pt x="573" y="54"/>
                </a:cubicBezTo>
                <a:cubicBezTo>
                  <a:pt x="475" y="83"/>
                  <a:pt x="395" y="156"/>
                  <a:pt x="348" y="260"/>
                </a:cubicBezTo>
                <a:cubicBezTo>
                  <a:pt x="302" y="361"/>
                  <a:pt x="293" y="480"/>
                  <a:pt x="322" y="595"/>
                </a:cubicBezTo>
                <a:cubicBezTo>
                  <a:pt x="328" y="619"/>
                  <a:pt x="336" y="643"/>
                  <a:pt x="346" y="666"/>
                </a:cubicBezTo>
                <a:cubicBezTo>
                  <a:pt x="348" y="672"/>
                  <a:pt x="352" y="677"/>
                  <a:pt x="356" y="681"/>
                </a:cubicBezTo>
                <a:cubicBezTo>
                  <a:pt x="379" y="858"/>
                  <a:pt x="463" y="1004"/>
                  <a:pt x="578" y="1084"/>
                </a:cubicBezTo>
                <a:cubicBezTo>
                  <a:pt x="542" y="1337"/>
                  <a:pt x="307" y="1330"/>
                  <a:pt x="305" y="1330"/>
                </a:cubicBezTo>
                <a:cubicBezTo>
                  <a:pt x="136" y="1336"/>
                  <a:pt x="0" y="1475"/>
                  <a:pt x="0" y="1646"/>
                </a:cubicBezTo>
                <a:cubicBezTo>
                  <a:pt x="0" y="2002"/>
                  <a:pt x="0" y="2002"/>
                  <a:pt x="0" y="2002"/>
                </a:cubicBezTo>
                <a:cubicBezTo>
                  <a:pt x="0" y="2027"/>
                  <a:pt x="20" y="2048"/>
                  <a:pt x="46" y="2048"/>
                </a:cubicBezTo>
                <a:cubicBezTo>
                  <a:pt x="451" y="2048"/>
                  <a:pt x="451" y="2048"/>
                  <a:pt x="451" y="2048"/>
                </a:cubicBezTo>
                <a:cubicBezTo>
                  <a:pt x="1107" y="2048"/>
                  <a:pt x="1107" y="2048"/>
                  <a:pt x="1107" y="2048"/>
                </a:cubicBezTo>
                <a:cubicBezTo>
                  <a:pt x="1512" y="2048"/>
                  <a:pt x="1512" y="2048"/>
                  <a:pt x="1512" y="2048"/>
                </a:cubicBezTo>
                <a:cubicBezTo>
                  <a:pt x="1538" y="2048"/>
                  <a:pt x="1559" y="2027"/>
                  <a:pt x="1559" y="2002"/>
                </a:cubicBezTo>
                <a:cubicBezTo>
                  <a:pt x="1559" y="1646"/>
                  <a:pt x="1559" y="1646"/>
                  <a:pt x="1559" y="1646"/>
                </a:cubicBezTo>
                <a:cubicBezTo>
                  <a:pt x="1558" y="1475"/>
                  <a:pt x="1422" y="1336"/>
                  <a:pt x="1253" y="1330"/>
                </a:cubicBezTo>
                <a:close/>
                <a:moveTo>
                  <a:pt x="599" y="143"/>
                </a:moveTo>
                <a:cubicBezTo>
                  <a:pt x="615" y="138"/>
                  <a:pt x="633" y="135"/>
                  <a:pt x="651" y="134"/>
                </a:cubicBezTo>
                <a:cubicBezTo>
                  <a:pt x="658" y="134"/>
                  <a:pt x="665" y="132"/>
                  <a:pt x="671" y="129"/>
                </a:cubicBezTo>
                <a:cubicBezTo>
                  <a:pt x="717" y="105"/>
                  <a:pt x="767" y="92"/>
                  <a:pt x="818" y="92"/>
                </a:cubicBezTo>
                <a:cubicBezTo>
                  <a:pt x="1006" y="92"/>
                  <a:pt x="1160" y="261"/>
                  <a:pt x="1160" y="469"/>
                </a:cubicBezTo>
                <a:cubicBezTo>
                  <a:pt x="1160" y="475"/>
                  <a:pt x="1160" y="481"/>
                  <a:pt x="1160" y="487"/>
                </a:cubicBezTo>
                <a:cubicBezTo>
                  <a:pt x="1123" y="450"/>
                  <a:pt x="1072" y="427"/>
                  <a:pt x="1016" y="427"/>
                </a:cubicBezTo>
                <a:cubicBezTo>
                  <a:pt x="702" y="427"/>
                  <a:pt x="702" y="427"/>
                  <a:pt x="702" y="427"/>
                </a:cubicBezTo>
                <a:cubicBezTo>
                  <a:pt x="683" y="427"/>
                  <a:pt x="665" y="421"/>
                  <a:pt x="650" y="410"/>
                </a:cubicBezTo>
                <a:cubicBezTo>
                  <a:pt x="638" y="400"/>
                  <a:pt x="628" y="388"/>
                  <a:pt x="622" y="373"/>
                </a:cubicBezTo>
                <a:cubicBezTo>
                  <a:pt x="613" y="350"/>
                  <a:pt x="590" y="336"/>
                  <a:pt x="566" y="338"/>
                </a:cubicBezTo>
                <a:cubicBezTo>
                  <a:pt x="542" y="339"/>
                  <a:pt x="521" y="356"/>
                  <a:pt x="515" y="380"/>
                </a:cubicBezTo>
                <a:cubicBezTo>
                  <a:pt x="497" y="450"/>
                  <a:pt x="460" y="515"/>
                  <a:pt x="410" y="567"/>
                </a:cubicBezTo>
                <a:cubicBezTo>
                  <a:pt x="364" y="376"/>
                  <a:pt x="448" y="187"/>
                  <a:pt x="599" y="143"/>
                </a:cubicBezTo>
                <a:close/>
                <a:moveTo>
                  <a:pt x="558" y="941"/>
                </a:moveTo>
                <a:cubicBezTo>
                  <a:pt x="498" y="867"/>
                  <a:pt x="459" y="768"/>
                  <a:pt x="447" y="660"/>
                </a:cubicBezTo>
                <a:cubicBezTo>
                  <a:pt x="505" y="608"/>
                  <a:pt x="551" y="543"/>
                  <a:pt x="581" y="472"/>
                </a:cubicBezTo>
                <a:cubicBezTo>
                  <a:pt x="585" y="476"/>
                  <a:pt x="590" y="480"/>
                  <a:pt x="595" y="484"/>
                </a:cubicBezTo>
                <a:cubicBezTo>
                  <a:pt x="626" y="507"/>
                  <a:pt x="663" y="519"/>
                  <a:pt x="702" y="519"/>
                </a:cubicBezTo>
                <a:cubicBezTo>
                  <a:pt x="1016" y="519"/>
                  <a:pt x="1016" y="519"/>
                  <a:pt x="1016" y="519"/>
                </a:cubicBezTo>
                <a:cubicBezTo>
                  <a:pt x="1060" y="519"/>
                  <a:pt x="1099" y="546"/>
                  <a:pt x="1116" y="584"/>
                </a:cubicBezTo>
                <a:cubicBezTo>
                  <a:pt x="1116" y="584"/>
                  <a:pt x="1116" y="585"/>
                  <a:pt x="1116" y="585"/>
                </a:cubicBezTo>
                <a:cubicBezTo>
                  <a:pt x="1116" y="845"/>
                  <a:pt x="965" y="1057"/>
                  <a:pt x="779" y="1057"/>
                </a:cubicBezTo>
                <a:cubicBezTo>
                  <a:pt x="698" y="1057"/>
                  <a:pt x="620" y="1016"/>
                  <a:pt x="558" y="941"/>
                </a:cubicBezTo>
                <a:close/>
                <a:moveTo>
                  <a:pt x="664" y="1129"/>
                </a:moveTo>
                <a:cubicBezTo>
                  <a:pt x="701" y="1142"/>
                  <a:pt x="739" y="1149"/>
                  <a:pt x="779" y="1149"/>
                </a:cubicBezTo>
                <a:cubicBezTo>
                  <a:pt x="818" y="1149"/>
                  <a:pt x="857" y="1142"/>
                  <a:pt x="894" y="1129"/>
                </a:cubicBezTo>
                <a:cubicBezTo>
                  <a:pt x="911" y="1217"/>
                  <a:pt x="959" y="1294"/>
                  <a:pt x="1028" y="1347"/>
                </a:cubicBezTo>
                <a:cubicBezTo>
                  <a:pt x="786" y="1691"/>
                  <a:pt x="786" y="1691"/>
                  <a:pt x="786" y="1691"/>
                </a:cubicBezTo>
                <a:cubicBezTo>
                  <a:pt x="784" y="1694"/>
                  <a:pt x="782" y="1695"/>
                  <a:pt x="779" y="1695"/>
                </a:cubicBezTo>
                <a:cubicBezTo>
                  <a:pt x="776" y="1695"/>
                  <a:pt x="774" y="1694"/>
                  <a:pt x="773" y="1691"/>
                </a:cubicBezTo>
                <a:cubicBezTo>
                  <a:pt x="530" y="1347"/>
                  <a:pt x="530" y="1347"/>
                  <a:pt x="530" y="1347"/>
                </a:cubicBezTo>
                <a:cubicBezTo>
                  <a:pt x="599" y="1294"/>
                  <a:pt x="648" y="1217"/>
                  <a:pt x="664" y="1129"/>
                </a:cubicBezTo>
                <a:close/>
                <a:moveTo>
                  <a:pt x="1466" y="1956"/>
                </a:moveTo>
                <a:cubicBezTo>
                  <a:pt x="1107" y="1956"/>
                  <a:pt x="1107" y="1956"/>
                  <a:pt x="1107" y="1956"/>
                </a:cubicBezTo>
                <a:cubicBezTo>
                  <a:pt x="451" y="1956"/>
                  <a:pt x="451" y="1956"/>
                  <a:pt x="451" y="1956"/>
                </a:cubicBezTo>
                <a:cubicBezTo>
                  <a:pt x="92" y="1956"/>
                  <a:pt x="92" y="1956"/>
                  <a:pt x="92" y="1956"/>
                </a:cubicBezTo>
                <a:cubicBezTo>
                  <a:pt x="92" y="1646"/>
                  <a:pt x="92" y="1646"/>
                  <a:pt x="92" y="1646"/>
                </a:cubicBezTo>
                <a:cubicBezTo>
                  <a:pt x="92" y="1522"/>
                  <a:pt x="192" y="1422"/>
                  <a:pt x="316" y="1422"/>
                </a:cubicBezTo>
                <a:cubicBezTo>
                  <a:pt x="318" y="1422"/>
                  <a:pt x="392" y="1420"/>
                  <a:pt x="451" y="1393"/>
                </a:cubicBezTo>
                <a:cubicBezTo>
                  <a:pt x="697" y="1744"/>
                  <a:pt x="697" y="1744"/>
                  <a:pt x="697" y="1744"/>
                </a:cubicBezTo>
                <a:cubicBezTo>
                  <a:pt x="716" y="1771"/>
                  <a:pt x="746" y="1787"/>
                  <a:pt x="779" y="1787"/>
                </a:cubicBezTo>
                <a:cubicBezTo>
                  <a:pt x="779" y="1787"/>
                  <a:pt x="779" y="1787"/>
                  <a:pt x="779" y="1787"/>
                </a:cubicBezTo>
                <a:cubicBezTo>
                  <a:pt x="812" y="1787"/>
                  <a:pt x="842" y="1771"/>
                  <a:pt x="861" y="1744"/>
                </a:cubicBezTo>
                <a:cubicBezTo>
                  <a:pt x="1108" y="1393"/>
                  <a:pt x="1108" y="1393"/>
                  <a:pt x="1108" y="1393"/>
                </a:cubicBezTo>
                <a:cubicBezTo>
                  <a:pt x="1174" y="1422"/>
                  <a:pt x="1240" y="1422"/>
                  <a:pt x="1242" y="1422"/>
                </a:cubicBezTo>
                <a:cubicBezTo>
                  <a:pt x="1366" y="1422"/>
                  <a:pt x="1466" y="1522"/>
                  <a:pt x="1466" y="1646"/>
                </a:cubicBezTo>
                <a:cubicBezTo>
                  <a:pt x="1466" y="1956"/>
                  <a:pt x="1466" y="1956"/>
                  <a:pt x="1466" y="195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43" name="TextBox 142"/>
          <p:cNvSpPr txBox="1"/>
          <p:nvPr/>
        </p:nvSpPr>
        <p:spPr>
          <a:xfrm>
            <a:off x="4601029" y="1291352"/>
            <a:ext cx="16844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 rtl="1"/>
            <a:r>
              <a:rPr lang="fa-IR" sz="2400" dirty="0">
                <a:solidFill>
                  <a:schemeClr val="bg1"/>
                </a:solidFill>
                <a:cs typeface="B Nazanin" panose="00000400000000000000" pitchFamily="2" charset="-78"/>
              </a:rPr>
              <a:t>چالش قانون</a:t>
            </a:r>
          </a:p>
        </p:txBody>
      </p:sp>
      <p:sp>
        <p:nvSpPr>
          <p:cNvPr id="144" name="TextBox 143"/>
          <p:cNvSpPr txBox="1"/>
          <p:nvPr/>
        </p:nvSpPr>
        <p:spPr>
          <a:xfrm>
            <a:off x="449943" y="1295458"/>
            <a:ext cx="317178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 rtl="1"/>
            <a:r>
              <a:rPr lang="fa-IR" sz="2400" dirty="0">
                <a:solidFill>
                  <a:schemeClr val="bg1"/>
                </a:solidFill>
                <a:cs typeface="B Nazanin" panose="00000400000000000000" pitchFamily="2" charset="-78"/>
              </a:rPr>
              <a:t>ضعف شدید در بخش اینشورتک و ولث‌تک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766" r="15364" b="34603"/>
          <a:stretch/>
        </p:blipFill>
        <p:spPr>
          <a:xfrm>
            <a:off x="9332255" y="1093254"/>
            <a:ext cx="1188129" cy="1099197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4938799" y="888075"/>
            <a:ext cx="211988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 rtl="1"/>
            <a:r>
              <a:rPr lang="fa-IR" sz="2800" b="1" dirty="0">
                <a:cs typeface="B Nazanin" panose="00000400000000000000" pitchFamily="2" charset="-78"/>
              </a:rPr>
              <a:t>بانکداری باز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275771" y="1486848"/>
            <a:ext cx="675328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 rtl="1"/>
            <a:r>
              <a:rPr lang="ar-SA" sz="2000" dirty="0">
                <a:cs typeface="B Nazanin" panose="00000400000000000000" pitchFamily="2" charset="-78"/>
              </a:rPr>
              <a:t>یک زیرساخت با</a:t>
            </a:r>
            <a:r>
              <a:rPr lang="en-US" sz="2000" dirty="0"/>
              <a:t> API </a:t>
            </a:r>
            <a:r>
              <a:rPr lang="ar-SA" sz="2000" dirty="0">
                <a:cs typeface="B Nazanin" panose="00000400000000000000" pitchFamily="2" charset="-78"/>
              </a:rPr>
              <a:t>به‌صورت باز</a:t>
            </a:r>
            <a:r>
              <a:rPr lang="en-US" sz="2000" dirty="0"/>
              <a:t> </a:t>
            </a:r>
            <a:r>
              <a:rPr lang="en-US" sz="1600" dirty="0"/>
              <a:t>(OPEN SOURCE) </a:t>
            </a:r>
            <a:r>
              <a:rPr lang="ar-SA" sz="2000" dirty="0">
                <a:cs typeface="B Nazanin" panose="00000400000000000000" pitchFamily="2" charset="-78"/>
              </a:rPr>
              <a:t>و یک فروشگاه برنامه‌های کاربردی </a:t>
            </a:r>
            <a:r>
              <a:rPr lang="fa-IR" sz="2000" dirty="0">
                <a:cs typeface="B Nazanin" panose="00000400000000000000" pitchFamily="2" charset="-78"/>
              </a:rPr>
              <a:t>برای ارائه محصولات دیجیتال بانکی به توسعه دهندگان نرم افزار</a:t>
            </a:r>
          </a:p>
        </p:txBody>
      </p:sp>
      <p:pic>
        <p:nvPicPr>
          <p:cNvPr id="22" name="Picture 2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5025408" y="687486"/>
            <a:ext cx="403411" cy="665560"/>
          </a:xfrm>
          <a:prstGeom prst="rect">
            <a:avLst/>
          </a:prstGeom>
        </p:spPr>
      </p:pic>
      <p:cxnSp>
        <p:nvCxnSpPr>
          <p:cNvPr id="23" name="Straight Connector 22"/>
          <p:cNvCxnSpPr/>
          <p:nvPr/>
        </p:nvCxnSpPr>
        <p:spPr>
          <a:xfrm>
            <a:off x="7252698" y="948031"/>
            <a:ext cx="0" cy="128016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1820259" y="2815639"/>
            <a:ext cx="520773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 rtl="1"/>
            <a:r>
              <a:rPr lang="fa-IR" sz="2800" b="1" dirty="0">
                <a:cs typeface="B Nazanin" panose="00000400000000000000" pitchFamily="2" charset="-78"/>
              </a:rPr>
              <a:t>رویکردهای موجود در ایران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245081" y="3414412"/>
            <a:ext cx="675328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 algn="just" rtl="1">
              <a:buFont typeface="Arial" panose="020B0604020202020204" pitchFamily="34" charset="0"/>
              <a:buChar char="•"/>
            </a:pPr>
            <a:r>
              <a:rPr lang="ar-SA" sz="2000" dirty="0">
                <a:cs typeface="B Nazanin" panose="00000400000000000000" pitchFamily="2" charset="-78"/>
              </a:rPr>
              <a:t>فین‌تک یا استارت‌آپ ابتدا باید جزئی از بانک یا شرکت ارائه‌دهنده باشد</a:t>
            </a:r>
            <a:endParaRPr lang="fa-IR" sz="2000" dirty="0">
              <a:cs typeface="B Nazanin" panose="00000400000000000000" pitchFamily="2" charset="-78"/>
            </a:endParaRPr>
          </a:p>
          <a:p>
            <a:pPr marL="342900" lvl="0" indent="-342900" algn="just" rtl="1">
              <a:buFont typeface="Arial" panose="020B0604020202020204" pitchFamily="34" charset="0"/>
              <a:buChar char="•"/>
            </a:pPr>
            <a:r>
              <a:rPr lang="fa-IR" sz="2000" dirty="0">
                <a:cs typeface="B Nazanin" panose="00000400000000000000" pitchFamily="2" charset="-78"/>
              </a:rPr>
              <a:t>وجود یک </a:t>
            </a:r>
            <a:r>
              <a:rPr lang="ar-SA" sz="2000" dirty="0">
                <a:cs typeface="B Nazanin" panose="00000400000000000000" pitchFamily="2" charset="-78"/>
              </a:rPr>
              <a:t>پلتفرم</a:t>
            </a:r>
            <a:r>
              <a:rPr lang="fa-IR" sz="2000" dirty="0">
                <a:cs typeface="B Nazanin" panose="00000400000000000000" pitchFamily="2" charset="-78"/>
              </a:rPr>
              <a:t> واسط بین</a:t>
            </a:r>
            <a:r>
              <a:rPr lang="ar-SA" sz="2000" dirty="0">
                <a:cs typeface="B Nazanin" panose="00000400000000000000" pitchFamily="2" charset="-78"/>
              </a:rPr>
              <a:t> بانک‌ها و فین‌تک‌ه</a:t>
            </a:r>
            <a:r>
              <a:rPr lang="fa-IR" sz="2000" dirty="0">
                <a:cs typeface="B Nazanin" panose="00000400000000000000" pitchFamily="2" charset="-78"/>
              </a:rPr>
              <a:t>ا</a:t>
            </a:r>
            <a:endParaRPr lang="ar-SA" sz="2000" dirty="0">
              <a:cs typeface="B Nazanin" panose="00000400000000000000" pitchFamily="2" charset="-78"/>
            </a:endParaRPr>
          </a:p>
        </p:txBody>
      </p:sp>
      <p:cxnSp>
        <p:nvCxnSpPr>
          <p:cNvPr id="26" name="Straight Connector 25"/>
          <p:cNvCxnSpPr/>
          <p:nvPr/>
        </p:nvCxnSpPr>
        <p:spPr>
          <a:xfrm>
            <a:off x="7222008" y="2875595"/>
            <a:ext cx="0" cy="128016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1820259" y="4743203"/>
            <a:ext cx="520773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 rtl="1"/>
            <a:r>
              <a:rPr lang="fa-IR" sz="2800" b="1" dirty="0">
                <a:cs typeface="B Nazanin" panose="00000400000000000000" pitchFamily="2" charset="-78"/>
              </a:rPr>
              <a:t>نمونه های مطرح در ایران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245081" y="5341976"/>
            <a:ext cx="675328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 algn="just" rtl="1">
              <a:buFont typeface="Arial" panose="020B0604020202020204" pitchFamily="34" charset="0"/>
              <a:buChar char="•"/>
            </a:pPr>
            <a:r>
              <a:rPr lang="ar-SA" sz="2000" dirty="0">
                <a:cs typeface="B Nazanin" panose="00000400000000000000" pitchFamily="2" charset="-78"/>
              </a:rPr>
              <a:t>ارتباط فردا</a:t>
            </a:r>
            <a:r>
              <a:rPr lang="fa-IR" sz="2000" dirty="0">
                <a:cs typeface="B Nazanin" panose="00000400000000000000" pitchFamily="2" charset="-78"/>
              </a:rPr>
              <a:t> با ارائه فینوتک</a:t>
            </a:r>
          </a:p>
          <a:p>
            <a:pPr marL="342900" lvl="0" indent="-342900" algn="just" rtl="1">
              <a:buFont typeface="Arial" panose="020B0604020202020204" pitchFamily="34" charset="0"/>
              <a:buChar char="•"/>
            </a:pPr>
            <a:r>
              <a:rPr lang="fa-IR" sz="2000" dirty="0">
                <a:cs typeface="B Nazanin" panose="00000400000000000000" pitchFamily="2" charset="-78"/>
              </a:rPr>
              <a:t>توسن با ارائه توسن بوم</a:t>
            </a:r>
          </a:p>
          <a:p>
            <a:pPr marL="342900" lvl="0" indent="-342900" algn="just" rtl="1">
              <a:buFont typeface="Arial" panose="020B0604020202020204" pitchFamily="34" charset="0"/>
              <a:buChar char="•"/>
            </a:pPr>
            <a:r>
              <a:rPr lang="fa-IR" sz="2000" dirty="0">
                <a:cs typeface="B Nazanin" panose="00000400000000000000" pitchFamily="2" charset="-78"/>
              </a:rPr>
              <a:t>فناپ با ارائه فین تک لب</a:t>
            </a:r>
            <a:endParaRPr lang="ar-SA" sz="2000" dirty="0">
              <a:cs typeface="B Nazanin" panose="00000400000000000000" pitchFamily="2" charset="-78"/>
            </a:endParaRPr>
          </a:p>
        </p:txBody>
      </p:sp>
      <p:cxnSp>
        <p:nvCxnSpPr>
          <p:cNvPr id="33" name="Straight Connector 32"/>
          <p:cNvCxnSpPr/>
          <p:nvPr/>
        </p:nvCxnSpPr>
        <p:spPr>
          <a:xfrm>
            <a:off x="7222008" y="4803159"/>
            <a:ext cx="0" cy="128016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93D9E8-5C4D-4D25-834A-5A9DA744FDE2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579652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0572" y="400345"/>
            <a:ext cx="4227285" cy="3083086"/>
          </a:xfrm>
        </p:spPr>
        <p:txBody>
          <a:bodyPr>
            <a:normAutofit/>
          </a:bodyPr>
          <a:lstStyle/>
          <a:p>
            <a:pPr algn="ctr" rtl="1"/>
            <a:r>
              <a:rPr lang="fa-IR" sz="4000" b="1" dirty="0">
                <a:solidFill>
                  <a:srgbClr val="C00000"/>
                </a:solidFill>
                <a:cs typeface="B Titr" panose="00000700000000000000" pitchFamily="2" charset="-78"/>
              </a:rPr>
              <a:t>مقایسه وضعیت فین تک در ایران و جهان</a:t>
            </a:r>
            <a:endParaRPr lang="en-US" sz="4000" b="1" dirty="0">
              <a:solidFill>
                <a:srgbClr val="C00000"/>
              </a:solidFill>
              <a:cs typeface="B Titr" panose="00000700000000000000" pitchFamily="2" charset="-78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06399" y="3686630"/>
            <a:ext cx="440145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r" rtl="1"/>
            <a:r>
              <a:rPr lang="fa-IR" sz="2400" b="1" dirty="0">
                <a:solidFill>
                  <a:schemeClr val="bg1">
                    <a:lumMod val="50000"/>
                  </a:schemeClr>
                </a:solidFill>
                <a:latin typeface="+mj-lt"/>
                <a:ea typeface="+mj-ea"/>
                <a:cs typeface="B Nazanin" panose="00000400000000000000" pitchFamily="2" charset="-78"/>
              </a:rPr>
              <a:t>آیا</a:t>
            </a:r>
            <a:r>
              <a:rPr lang="fa-IR" sz="1200" b="1" dirty="0">
                <a:solidFill>
                  <a:schemeClr val="bg1">
                    <a:lumMod val="50000"/>
                  </a:schemeClr>
                </a:solidFill>
                <a:cs typeface="B Nazanin" panose="00000400000000000000" pitchFamily="2" charset="-78"/>
              </a:rPr>
              <a:t> </a:t>
            </a:r>
            <a:r>
              <a:rPr lang="fa-IR" sz="2400" b="1" dirty="0">
                <a:solidFill>
                  <a:schemeClr val="bg1">
                    <a:lumMod val="50000"/>
                  </a:schemeClr>
                </a:solidFill>
                <a:latin typeface="+mj-lt"/>
                <a:ea typeface="+mj-ea"/>
                <a:cs typeface="B Nazanin" panose="00000400000000000000" pitchFamily="2" charset="-78"/>
              </a:rPr>
              <a:t>می‌توان</a:t>
            </a:r>
            <a:r>
              <a:rPr lang="fa-IR" sz="1200" b="1" dirty="0">
                <a:solidFill>
                  <a:schemeClr val="bg1">
                    <a:lumMod val="50000"/>
                  </a:schemeClr>
                </a:solidFill>
                <a:cs typeface="B Nazanin" panose="00000400000000000000" pitchFamily="2" charset="-78"/>
              </a:rPr>
              <a:t> </a:t>
            </a:r>
            <a:r>
              <a:rPr lang="fa-IR" sz="2400" b="1" dirty="0">
                <a:solidFill>
                  <a:schemeClr val="bg1">
                    <a:lumMod val="50000"/>
                  </a:schemeClr>
                </a:solidFill>
                <a:latin typeface="+mj-lt"/>
                <a:ea typeface="+mj-ea"/>
                <a:cs typeface="B Nazanin" panose="00000400000000000000" pitchFamily="2" charset="-78"/>
              </a:rPr>
              <a:t>استارت‌آپ‌های فین‌تک ایرانی را با نمونه‌های خارجی مقایسه کرد؟</a:t>
            </a:r>
            <a:endParaRPr lang="en-US" sz="2400" b="1" dirty="0">
              <a:solidFill>
                <a:schemeClr val="bg1">
                  <a:lumMod val="50000"/>
                </a:schemeClr>
              </a:solidFill>
              <a:latin typeface="+mj-lt"/>
              <a:ea typeface="+mj-ea"/>
              <a:cs typeface="B Nazanin" panose="00000400000000000000" pitchFamily="2" charset="-78"/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" r="-2617"/>
          <a:stretch/>
        </p:blipFill>
        <p:spPr>
          <a:xfrm rot="10800000" flipH="1">
            <a:off x="5089072" y="0"/>
            <a:ext cx="6149930" cy="5201689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93D9E8-5C4D-4D25-834A-5A9DA744FDE2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656782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1450110"/>
            <a:ext cx="5878286" cy="432657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 rtl="1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019922"/>
          </a:xfrm>
        </p:spPr>
        <p:txBody>
          <a:bodyPr>
            <a:normAutofit/>
          </a:bodyPr>
          <a:lstStyle/>
          <a:p>
            <a:pPr algn="r" rtl="1"/>
            <a:r>
              <a:rPr lang="fa-IR" sz="4000" b="1" dirty="0">
                <a:cs typeface="B Nazanin" panose="00000400000000000000" pitchFamily="2" charset="-78"/>
              </a:rPr>
              <a:t>نگاهی آماری به فین تک ایران</a:t>
            </a:r>
            <a:endParaRPr lang="en-US" sz="4000" b="1" dirty="0">
              <a:cs typeface="+mn-cs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381500" y="6053639"/>
            <a:ext cx="38876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 rtl="1"/>
            <a:r>
              <a:rPr lang="fa-IR" sz="2000" dirty="0">
                <a:cs typeface="B Nazanin" panose="00000400000000000000" pitchFamily="2" charset="-78"/>
              </a:rPr>
              <a:t>تعداد استارت آپ راه اندازی شده در هر سال</a:t>
            </a:r>
          </a:p>
        </p:txBody>
      </p:sp>
      <p:sp>
        <p:nvSpPr>
          <p:cNvPr id="13" name="Rectangle 12"/>
          <p:cNvSpPr/>
          <p:nvPr/>
        </p:nvSpPr>
        <p:spPr>
          <a:xfrm>
            <a:off x="6178343" y="1450110"/>
            <a:ext cx="6012756" cy="432657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 rtl="1"/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/>
          <a:srcRect b="6567"/>
          <a:stretch/>
        </p:blipFill>
        <p:spPr>
          <a:xfrm>
            <a:off x="6254635" y="2653324"/>
            <a:ext cx="5819048" cy="3123362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4"/>
          <a:srcRect t="1867" b="5818"/>
          <a:stretch/>
        </p:blipFill>
        <p:spPr>
          <a:xfrm>
            <a:off x="9374" y="2330731"/>
            <a:ext cx="5828571" cy="3367315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1693267" y="6053639"/>
            <a:ext cx="38765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 rtl="1"/>
            <a:r>
              <a:rPr lang="fa-IR" sz="2000" dirty="0">
                <a:cs typeface="B Nazanin" panose="00000400000000000000" pitchFamily="2" charset="-78"/>
              </a:rPr>
              <a:t>تنوع استارت آپ راه اندازی شده در هر سال</a:t>
            </a:r>
          </a:p>
        </p:txBody>
      </p:sp>
      <p:sp>
        <p:nvSpPr>
          <p:cNvPr id="9" name="Right Bracket 8"/>
          <p:cNvSpPr/>
          <p:nvPr/>
        </p:nvSpPr>
        <p:spPr>
          <a:xfrm>
            <a:off x="5568636" y="6047502"/>
            <a:ext cx="74114" cy="372882"/>
          </a:xfrm>
          <a:prstGeom prst="rightBracket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ight Bracket 9"/>
          <p:cNvSpPr/>
          <p:nvPr/>
        </p:nvSpPr>
        <p:spPr>
          <a:xfrm>
            <a:off x="11195077" y="6047502"/>
            <a:ext cx="74114" cy="372882"/>
          </a:xfrm>
          <a:prstGeom prst="rightBracket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93D9E8-5C4D-4D25-834A-5A9DA744FDE2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319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/>
      <p:bldP spid="13" grpId="0" animBg="1"/>
      <p:bldP spid="12" grpId="0"/>
      <p:bldP spid="9" grpId="0" animBg="1"/>
      <p:bldP spid="10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400799" cy="6858000"/>
          </a:xfrm>
        </p:spPr>
      </p:pic>
      <p:sp>
        <p:nvSpPr>
          <p:cNvPr id="14" name="TextBox 13"/>
          <p:cNvSpPr txBox="1"/>
          <p:nvPr/>
        </p:nvSpPr>
        <p:spPr>
          <a:xfrm>
            <a:off x="5920219" y="2971799"/>
            <a:ext cx="49238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fa-IR" sz="2400" b="1" dirty="0">
                <a:cs typeface="B Nazanin" panose="00000400000000000000" pitchFamily="2" charset="-78"/>
              </a:rPr>
              <a:t>سرفصل مطالب</a:t>
            </a:r>
          </a:p>
          <a:p>
            <a:pPr algn="r" rtl="1"/>
            <a:endParaRPr lang="fa-IR" sz="2400" b="1" dirty="0">
              <a:cs typeface="B Nazanin" panose="00000400000000000000" pitchFamily="2" charset="-78"/>
            </a:endParaRPr>
          </a:p>
          <a:p>
            <a:pPr lvl="1" algn="r" rtl="1"/>
            <a:r>
              <a:rPr lang="fa-IR" sz="2400" b="1" dirty="0">
                <a:solidFill>
                  <a:schemeClr val="bg1">
                    <a:lumMod val="50000"/>
                  </a:schemeClr>
                </a:solidFill>
                <a:cs typeface="B Nazanin" panose="00000400000000000000" pitchFamily="2" charset="-78"/>
              </a:rPr>
              <a:t>مفاهیم فین تک و آشنایی اولیه</a:t>
            </a:r>
          </a:p>
          <a:p>
            <a:pPr lvl="1" algn="r" rtl="1"/>
            <a:r>
              <a:rPr lang="fa-IR" sz="2400" b="1" dirty="0">
                <a:solidFill>
                  <a:schemeClr val="bg1">
                    <a:lumMod val="50000"/>
                  </a:schemeClr>
                </a:solidFill>
                <a:cs typeface="B Nazanin" panose="00000400000000000000" pitchFamily="2" charset="-78"/>
              </a:rPr>
              <a:t>تقسیم بندی فین تک</a:t>
            </a:r>
          </a:p>
          <a:p>
            <a:pPr lvl="1" algn="r" rtl="1"/>
            <a:r>
              <a:rPr lang="fa-IR" sz="2400" b="1" dirty="0">
                <a:solidFill>
                  <a:schemeClr val="bg1">
                    <a:lumMod val="50000"/>
                  </a:schemeClr>
                </a:solidFill>
                <a:cs typeface="B Nazanin" panose="00000400000000000000" pitchFamily="2" charset="-78"/>
              </a:rPr>
              <a:t>فین تک در ایران</a:t>
            </a:r>
            <a:endParaRPr lang="en-US" sz="2000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844019" y="2464576"/>
            <a:ext cx="1141701" cy="1014445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93D9E8-5C4D-4D25-834A-5A9DA744FDE2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814720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1450110"/>
            <a:ext cx="2769030" cy="432657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 rtl="1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019922"/>
          </a:xfrm>
        </p:spPr>
        <p:txBody>
          <a:bodyPr>
            <a:normAutofit/>
          </a:bodyPr>
          <a:lstStyle/>
          <a:p>
            <a:pPr algn="r" rtl="1"/>
            <a:r>
              <a:rPr lang="fa-IR" sz="4000" b="1" dirty="0">
                <a:solidFill>
                  <a:srgbClr val="FF0000"/>
                </a:solidFill>
                <a:cs typeface="B Nazanin" panose="00000400000000000000" pitchFamily="2" charset="-78"/>
              </a:rPr>
              <a:t>نگاهی آماری به فین تک ایران</a:t>
            </a:r>
            <a:endParaRPr lang="en-US" sz="4000" b="1" dirty="0">
              <a:solidFill>
                <a:srgbClr val="FF0000"/>
              </a:solidFill>
              <a:cs typeface="+mn-cs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26894" y="5880000"/>
            <a:ext cx="19502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r" rtl="1"/>
            <a:r>
              <a:rPr lang="fa-IR" sz="2000" dirty="0">
                <a:cs typeface="B Nazanin" panose="00000400000000000000" pitchFamily="2" charset="-78"/>
              </a:rPr>
              <a:t>استفاده از اپ های فین تک غیر بانکی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5969000" y="6033888"/>
            <a:ext cx="584674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 rtl="1"/>
            <a:r>
              <a:rPr lang="fa-IR" sz="2000" dirty="0">
                <a:cs typeface="B Nazanin" panose="00000400000000000000" pitchFamily="2" charset="-78"/>
              </a:rPr>
              <a:t>میزان سختی رقابت با رقبای خارجی در ذهن فعالان استارتاپی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231" y="2459169"/>
            <a:ext cx="2616719" cy="2468880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3468004" y="5880000"/>
            <a:ext cx="19502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r" rtl="1"/>
            <a:r>
              <a:rPr lang="fa-IR" sz="2000" dirty="0">
                <a:cs typeface="B Nazanin" panose="00000400000000000000" pitchFamily="2" charset="-78"/>
              </a:rPr>
              <a:t>مسیر اعتماد به     اپ های پرداخت</a:t>
            </a:r>
          </a:p>
        </p:txBody>
      </p:sp>
      <p:sp>
        <p:nvSpPr>
          <p:cNvPr id="17" name="Rectangle 16"/>
          <p:cNvSpPr/>
          <p:nvPr/>
        </p:nvSpPr>
        <p:spPr>
          <a:xfrm>
            <a:off x="3164615" y="1450110"/>
            <a:ext cx="2769030" cy="432657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 rtl="1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7" name="Right Bracket 6"/>
          <p:cNvSpPr/>
          <p:nvPr/>
        </p:nvSpPr>
        <p:spPr>
          <a:xfrm>
            <a:off x="5378824" y="5880000"/>
            <a:ext cx="53788" cy="707886"/>
          </a:xfrm>
          <a:prstGeom prst="rightBracket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76033" y="2459169"/>
            <a:ext cx="2461491" cy="2468880"/>
          </a:xfrm>
          <a:prstGeom prst="rect">
            <a:avLst/>
          </a:prstGeom>
        </p:spPr>
      </p:pic>
      <p:sp>
        <p:nvSpPr>
          <p:cNvPr id="15" name="Right Bracket 14"/>
          <p:cNvSpPr/>
          <p:nvPr/>
        </p:nvSpPr>
        <p:spPr>
          <a:xfrm>
            <a:off x="2503434" y="5880000"/>
            <a:ext cx="53788" cy="707886"/>
          </a:xfrm>
          <a:prstGeom prst="rightBracket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ight Bracket 15"/>
          <p:cNvSpPr/>
          <p:nvPr/>
        </p:nvSpPr>
        <p:spPr>
          <a:xfrm>
            <a:off x="11761954" y="5880000"/>
            <a:ext cx="53788" cy="707886"/>
          </a:xfrm>
          <a:prstGeom prst="rightBracket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6218476" y="1450110"/>
            <a:ext cx="5973524" cy="432657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 rtl="1"/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5"/>
          <a:srcRect t="2114" b="4775"/>
          <a:stretch/>
        </p:blipFill>
        <p:spPr>
          <a:xfrm>
            <a:off x="6248992" y="2264229"/>
            <a:ext cx="5780952" cy="3396343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0233212" y="3119718"/>
            <a:ext cx="618564" cy="24204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93D9E8-5C4D-4D25-834A-5A9DA744FDE2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99124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/>
      <p:bldP spid="12" grpId="0"/>
      <p:bldP spid="14" grpId="0"/>
      <p:bldP spid="17" grpId="0" animBg="1"/>
      <p:bldP spid="7" grpId="0" animBg="1"/>
      <p:bldP spid="15" grpId="0" animBg="1"/>
      <p:bldP spid="16" grpId="0" animBg="1"/>
      <p:bldP spid="18" grpId="0" animBg="1"/>
      <p:bldP spid="6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019922"/>
          </a:xfrm>
        </p:spPr>
        <p:txBody>
          <a:bodyPr>
            <a:normAutofit/>
          </a:bodyPr>
          <a:lstStyle/>
          <a:p>
            <a:pPr algn="r" rtl="1"/>
            <a:r>
              <a:rPr lang="fa-IR" sz="4000" b="1" dirty="0">
                <a:cs typeface="B Nazanin" panose="00000400000000000000" pitchFamily="2" charset="-78"/>
              </a:rPr>
              <a:t>نگاهی آماری به فین تک ایران</a:t>
            </a:r>
            <a:endParaRPr lang="en-US" sz="4000" b="1" dirty="0">
              <a:cs typeface="+mn-cs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0" y="1385046"/>
            <a:ext cx="12192000" cy="382558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 rtl="1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248230" y="1979874"/>
            <a:ext cx="9827834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r" rtl="1"/>
            <a:r>
              <a:rPr lang="fa-IR" sz="2000" dirty="0">
                <a:cs typeface="B Nazanin" panose="00000400000000000000" pitchFamily="2" charset="-78"/>
              </a:rPr>
              <a:t>دستمزدهای پایین: </a:t>
            </a:r>
            <a:r>
              <a:rPr lang="fa-IR" sz="2000" dirty="0">
                <a:solidFill>
                  <a:schemeClr val="bg1">
                    <a:lumMod val="50000"/>
                  </a:schemeClr>
                </a:solidFill>
                <a:cs typeface="B Nazanin" panose="00000400000000000000" pitchFamily="2" charset="-78"/>
              </a:rPr>
              <a:t>47%</a:t>
            </a:r>
            <a:r>
              <a:rPr lang="ar-SA" sz="2000" dirty="0">
                <a:solidFill>
                  <a:schemeClr val="bg1">
                    <a:lumMod val="50000"/>
                  </a:schemeClr>
                </a:solidFill>
                <a:cs typeface="B Nazanin" panose="00000400000000000000" pitchFamily="2" charset="-78"/>
              </a:rPr>
              <a:t> از استارت‌آپ‌های فین‌تک ایران به‌طور متوسط بین یک تا دو میلیون تومان در سال </a:t>
            </a:r>
            <a:r>
              <a:rPr lang="fa-IR" sz="2000" dirty="0">
                <a:solidFill>
                  <a:schemeClr val="bg1">
                    <a:lumMod val="50000"/>
                  </a:schemeClr>
                </a:solidFill>
                <a:cs typeface="B Nazanin" panose="00000400000000000000" pitchFamily="2" charset="-78"/>
              </a:rPr>
              <a:t>۱۳۹۶</a:t>
            </a:r>
            <a:r>
              <a:rPr lang="ar-SA" sz="2000" dirty="0">
                <a:solidFill>
                  <a:schemeClr val="bg1">
                    <a:lumMod val="50000"/>
                  </a:schemeClr>
                </a:solidFill>
                <a:cs typeface="B Nazanin" panose="00000400000000000000" pitchFamily="2" charset="-78"/>
              </a:rPr>
              <a:t> به منابع انسانی خود دستمزد ماهانه داده‌اند</a:t>
            </a:r>
            <a:endParaRPr lang="fa-IR" sz="2000" dirty="0">
              <a:solidFill>
                <a:schemeClr val="bg1">
                  <a:lumMod val="50000"/>
                </a:schemeClr>
              </a:solidFill>
              <a:cs typeface="B Nazanin" panose="00000400000000000000" pitchFamily="2" charset="-78"/>
            </a:endParaRPr>
          </a:p>
          <a:p>
            <a:pPr lvl="0" algn="r" rtl="1"/>
            <a:endParaRPr lang="fa-IR" sz="2000" dirty="0">
              <a:solidFill>
                <a:schemeClr val="bg1">
                  <a:lumMod val="50000"/>
                </a:schemeClr>
              </a:solidFill>
              <a:cs typeface="B Nazanin" panose="00000400000000000000" pitchFamily="2" charset="-78"/>
            </a:endParaRPr>
          </a:p>
          <a:p>
            <a:pPr lvl="0" algn="r" rtl="1"/>
            <a:r>
              <a:rPr lang="fa-IR" sz="2000" dirty="0">
                <a:cs typeface="B Nazanin" panose="00000400000000000000" pitchFamily="2" charset="-78"/>
              </a:rPr>
              <a:t>منابع جوان: </a:t>
            </a:r>
            <a:r>
              <a:rPr lang="ar-SA" sz="2000" dirty="0">
                <a:solidFill>
                  <a:schemeClr val="bg1">
                    <a:lumMod val="50000"/>
                  </a:schemeClr>
                </a:solidFill>
                <a:cs typeface="B Nazanin" panose="00000400000000000000" pitchFamily="2" charset="-78"/>
              </a:rPr>
              <a:t>از هر چهار نفر در اکوسیستم فین‌تک ایران سه نفر بین </a:t>
            </a:r>
            <a:r>
              <a:rPr lang="fa-IR" sz="2000" dirty="0">
                <a:solidFill>
                  <a:schemeClr val="bg1">
                    <a:lumMod val="50000"/>
                  </a:schemeClr>
                </a:solidFill>
                <a:cs typeface="B Nazanin" panose="00000400000000000000" pitchFamily="2" charset="-78"/>
              </a:rPr>
              <a:t>۲۵</a:t>
            </a:r>
            <a:r>
              <a:rPr lang="ar-SA" sz="2000" dirty="0">
                <a:solidFill>
                  <a:schemeClr val="bg1">
                    <a:lumMod val="50000"/>
                  </a:schemeClr>
                </a:solidFill>
                <a:cs typeface="B Nazanin" panose="00000400000000000000" pitchFamily="2" charset="-78"/>
              </a:rPr>
              <a:t> تا </a:t>
            </a:r>
            <a:r>
              <a:rPr lang="fa-IR" sz="2000" dirty="0">
                <a:solidFill>
                  <a:schemeClr val="bg1">
                    <a:lumMod val="50000"/>
                  </a:schemeClr>
                </a:solidFill>
                <a:cs typeface="B Nazanin" panose="00000400000000000000" pitchFamily="2" charset="-78"/>
              </a:rPr>
              <a:t>۳۴</a:t>
            </a:r>
            <a:r>
              <a:rPr lang="ar-SA" sz="2000" dirty="0">
                <a:solidFill>
                  <a:schemeClr val="bg1">
                    <a:lumMod val="50000"/>
                  </a:schemeClr>
                </a:solidFill>
                <a:cs typeface="B Nazanin" panose="00000400000000000000" pitchFamily="2" charset="-78"/>
              </a:rPr>
              <a:t> سال سن دارند</a:t>
            </a:r>
            <a:endParaRPr lang="fa-IR" sz="2000" dirty="0">
              <a:solidFill>
                <a:schemeClr val="bg1">
                  <a:lumMod val="50000"/>
                </a:schemeClr>
              </a:solidFill>
              <a:cs typeface="B Nazanin" panose="00000400000000000000" pitchFamily="2" charset="-78"/>
            </a:endParaRPr>
          </a:p>
          <a:p>
            <a:pPr lvl="0" algn="r" rtl="1"/>
            <a:endParaRPr lang="fa-IR" sz="2000" dirty="0">
              <a:solidFill>
                <a:schemeClr val="bg1">
                  <a:lumMod val="50000"/>
                </a:schemeClr>
              </a:solidFill>
              <a:cs typeface="B Nazanin" panose="00000400000000000000" pitchFamily="2" charset="-78"/>
            </a:endParaRPr>
          </a:p>
          <a:p>
            <a:pPr lvl="0" algn="r" rtl="1"/>
            <a:r>
              <a:rPr lang="fa-IR" sz="2000" dirty="0">
                <a:cs typeface="B Nazanin" panose="00000400000000000000" pitchFamily="2" charset="-78"/>
              </a:rPr>
              <a:t>فوق لیسانسه ها در صدر:  </a:t>
            </a:r>
            <a:r>
              <a:rPr lang="fa-IR" sz="2000" dirty="0">
                <a:solidFill>
                  <a:schemeClr val="bg1">
                    <a:lumMod val="50000"/>
                  </a:schemeClr>
                </a:solidFill>
                <a:cs typeface="B Nazanin" panose="00000400000000000000" pitchFamily="2" charset="-78"/>
              </a:rPr>
              <a:t>51% از بنیان‌گذاران استارت‌آپ‌های ایران مدرک فوق لیسانس دارند</a:t>
            </a:r>
          </a:p>
          <a:p>
            <a:pPr lvl="0" algn="r" rtl="1"/>
            <a:r>
              <a:rPr lang="fa-IR" sz="2000" dirty="0">
                <a:solidFill>
                  <a:schemeClr val="bg1">
                    <a:lumMod val="50000"/>
                  </a:schemeClr>
                </a:solidFill>
                <a:cs typeface="B Nazanin" panose="00000400000000000000" pitchFamily="2" charset="-78"/>
              </a:rPr>
              <a:t> </a:t>
            </a:r>
            <a:endParaRPr lang="fa-IR" sz="2000" dirty="0">
              <a:cs typeface="B Nazanin" panose="00000400000000000000" pitchFamily="2" charset="-78"/>
            </a:endParaRPr>
          </a:p>
          <a:p>
            <a:pPr lvl="0" algn="r" rtl="1"/>
            <a:r>
              <a:rPr lang="fa-IR" sz="2000" dirty="0">
                <a:cs typeface="B Nazanin" panose="00000400000000000000" pitchFamily="2" charset="-78"/>
              </a:rPr>
              <a:t>تجربه: </a:t>
            </a:r>
            <a:r>
              <a:rPr lang="fa-IR" sz="2000" dirty="0">
                <a:solidFill>
                  <a:schemeClr val="bg1">
                    <a:lumMod val="50000"/>
                  </a:schemeClr>
                </a:solidFill>
                <a:cs typeface="B Nazanin" panose="00000400000000000000" pitchFamily="2" charset="-78"/>
              </a:rPr>
              <a:t>44% بنیان‌گذاران استارت‌آپ‌های ایران بالای شش سال و کمتر از ۱۰ سال تجربه دارند</a:t>
            </a:r>
          </a:p>
          <a:p>
            <a:pPr lvl="0" algn="r" rtl="1"/>
            <a:endParaRPr lang="fa-IR" sz="2000" dirty="0">
              <a:solidFill>
                <a:schemeClr val="bg1">
                  <a:lumMod val="50000"/>
                </a:schemeClr>
              </a:solidFill>
              <a:cs typeface="B Nazanin" panose="00000400000000000000" pitchFamily="2" charset="-78"/>
            </a:endParaRPr>
          </a:p>
          <a:p>
            <a:pPr lvl="0" algn="r" rtl="1"/>
            <a:r>
              <a:rPr lang="fa-IR" sz="2000" dirty="0">
                <a:cs typeface="B Nazanin" panose="00000400000000000000" pitchFamily="2" charset="-78"/>
              </a:rPr>
              <a:t>صنعتی مردانه: </a:t>
            </a:r>
            <a:r>
              <a:rPr lang="fa-IR" sz="2000" dirty="0">
                <a:solidFill>
                  <a:schemeClr val="bg1">
                    <a:lumMod val="50000"/>
                  </a:schemeClr>
                </a:solidFill>
                <a:cs typeface="B Nazanin" panose="00000400000000000000" pitchFamily="2" charset="-78"/>
              </a:rPr>
              <a:t>92% مردان</a:t>
            </a:r>
            <a:endParaRPr lang="fa-IR" sz="2000" dirty="0">
              <a:cs typeface="B Nazanin" panose="00000400000000000000" pitchFamily="2" charset="-78"/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11327042" y="2075480"/>
            <a:ext cx="0" cy="292608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93D9E8-5C4D-4D25-834A-5A9DA744FDE2}" type="slidenum">
              <a:rPr lang="en-US" smtClean="0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1302142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Rectangle 4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0">
            <a:gsLst>
              <a:gs pos="100000">
                <a:srgbClr val="1F2229">
                  <a:alpha val="60000"/>
                </a:srgbClr>
              </a:gs>
              <a:gs pos="20000">
                <a:srgbClr val="1F2229">
                  <a:alpha val="91765"/>
                </a:srgb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6" name="Group 5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2757714" y="1626921"/>
            <a:ext cx="6676572" cy="3604160"/>
            <a:chOff x="2162629" y="1305681"/>
            <a:chExt cx="7866742" cy="4246640"/>
          </a:xfrm>
        </p:grpSpPr>
        <p:sp>
          <p:nvSpPr>
            <p:cNvPr id="8" name="Oval 7"/>
            <p:cNvSpPr/>
            <p:nvPr/>
          </p:nvSpPr>
          <p:spPr>
            <a:xfrm>
              <a:off x="5782715" y="1305681"/>
              <a:ext cx="4246656" cy="4246640"/>
            </a:xfrm>
            <a:prstGeom prst="ellipse">
              <a:avLst/>
            </a:prstGeom>
            <a:solidFill>
              <a:srgbClr val="43CDD9">
                <a:alpha val="3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" name="Oval 8"/>
            <p:cNvSpPr/>
            <p:nvPr/>
          </p:nvSpPr>
          <p:spPr>
            <a:xfrm>
              <a:off x="2162629" y="1305681"/>
              <a:ext cx="4246656" cy="4246640"/>
            </a:xfrm>
            <a:prstGeom prst="ellipse">
              <a:avLst/>
            </a:prstGeom>
            <a:solidFill>
              <a:srgbClr val="43CDD9">
                <a:alpha val="3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10" name="Oval 9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3456507" y="789512"/>
            <a:ext cx="5278993" cy="5278976"/>
          </a:xfrm>
          <a:prstGeom prst="ellipse">
            <a:avLst/>
          </a:prstGeom>
          <a:solidFill>
            <a:schemeClr val="bg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1" name="Oval 10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3879010" y="1212017"/>
            <a:ext cx="4433981" cy="4433966"/>
          </a:xfrm>
          <a:prstGeom prst="ellipse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929545" y="3059668"/>
            <a:ext cx="4332917" cy="73866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tabLst>
                <a:tab pos="347663" algn="l"/>
              </a:tabLst>
            </a:pPr>
            <a:r>
              <a:rPr lang="fa-IR" sz="4800" b="1" dirty="0">
                <a:solidFill>
                  <a:srgbClr val="FFFFFF"/>
                </a:solidFill>
                <a:latin typeface="+mj-lt"/>
                <a:cs typeface="B Nazanin" panose="00000400000000000000" pitchFamily="2" charset="-78"/>
              </a:rPr>
              <a:t>با تشکر از توجه شما</a:t>
            </a:r>
            <a:endParaRPr lang="en-US" sz="4800" b="1" dirty="0">
              <a:solidFill>
                <a:srgbClr val="FFFFFF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2189330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28583" y="4429593"/>
            <a:ext cx="7534834" cy="1638485"/>
          </a:xfrm>
        </p:spPr>
        <p:txBody>
          <a:bodyPr>
            <a:normAutofit fontScale="90000"/>
          </a:bodyPr>
          <a:lstStyle/>
          <a:p>
            <a:pPr algn="ctr" rtl="1"/>
            <a:r>
              <a:rPr lang="fa-IR" sz="4800" b="1" dirty="0">
                <a:cs typeface="B Nazanin" panose="00000400000000000000" pitchFamily="2" charset="-78"/>
              </a:rPr>
              <a:t>بخش اول</a:t>
            </a:r>
            <a:br>
              <a:rPr lang="fa-IR" sz="4800" b="1" dirty="0">
                <a:cs typeface="B Nazanin" panose="00000400000000000000" pitchFamily="2" charset="-78"/>
              </a:rPr>
            </a:br>
            <a:br>
              <a:rPr lang="fa-IR" sz="4800" b="1" dirty="0">
                <a:cs typeface="B Nazanin" panose="00000400000000000000" pitchFamily="2" charset="-78"/>
              </a:rPr>
            </a:br>
            <a:r>
              <a:rPr lang="fa-IR" sz="4800" b="1" dirty="0">
                <a:cs typeface="B Nazanin" panose="00000400000000000000" pitchFamily="2" charset="-78"/>
              </a:rPr>
              <a:t>مفاهیم فین تک و آشنایی اولیه</a:t>
            </a: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667" b="40208"/>
          <a:stretch/>
        </p:blipFill>
        <p:spPr>
          <a:xfrm>
            <a:off x="0" y="-12327"/>
            <a:ext cx="12192000" cy="3943350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93D9E8-5C4D-4D25-834A-5A9DA744FDE2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4701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019922"/>
          </a:xfrm>
        </p:spPr>
        <p:txBody>
          <a:bodyPr>
            <a:normAutofit/>
          </a:bodyPr>
          <a:lstStyle/>
          <a:p>
            <a:pPr algn="r" rtl="1"/>
            <a:r>
              <a:rPr lang="fa-IR" sz="4000" b="1" dirty="0">
                <a:cs typeface="B Nazanin" panose="00000400000000000000" pitchFamily="2" charset="-78"/>
              </a:rPr>
              <a:t>فین تک چیست؟</a:t>
            </a:r>
            <a:endParaRPr lang="en-US" sz="4000" b="1" dirty="0">
              <a:cs typeface="+mn-cs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0" y="1385047"/>
            <a:ext cx="12192000" cy="220531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 rtl="1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972409" y="1794773"/>
            <a:ext cx="438139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r" rtl="1"/>
            <a:r>
              <a:rPr lang="fa-IR" sz="2000" dirty="0">
                <a:cs typeface="B Nazanin" panose="00000400000000000000" pitchFamily="2" charset="-78"/>
              </a:rPr>
              <a:t>کاربرد نوآورانه فناوری </a:t>
            </a:r>
            <a:r>
              <a:rPr lang="fa-IR" sz="2800" dirty="0">
                <a:solidFill>
                  <a:srgbClr val="FF0000"/>
                </a:solidFill>
                <a:cs typeface="B Nazanin" panose="00000400000000000000" pitchFamily="2" charset="-78"/>
              </a:rPr>
              <a:t>برای ارائه خدمات مالی</a:t>
            </a:r>
          </a:p>
          <a:p>
            <a:pPr algn="r" rtl="1"/>
            <a:endParaRPr lang="en-US" sz="2000" dirty="0"/>
          </a:p>
        </p:txBody>
      </p:sp>
      <p:sp>
        <p:nvSpPr>
          <p:cNvPr id="6" name="TextBox 5"/>
          <p:cNvSpPr txBox="1"/>
          <p:nvPr/>
        </p:nvSpPr>
        <p:spPr>
          <a:xfrm>
            <a:off x="5951359" y="2707957"/>
            <a:ext cx="540244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r" rtl="1"/>
            <a:r>
              <a:rPr lang="fa-IR" sz="2000" dirty="0">
                <a:cs typeface="B Nazanin" panose="00000400000000000000" pitchFamily="2" charset="-78"/>
              </a:rPr>
              <a:t>و  به دنبال دادن قدرت به مردم به عنوان کاربران خدمات مالی است</a:t>
            </a:r>
            <a:endParaRPr lang="en-US" sz="20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-780000" flipH="1">
            <a:off x="1065694" y="833600"/>
            <a:ext cx="1316890" cy="2172647"/>
          </a:xfrm>
          <a:prstGeom prst="rect">
            <a:avLst/>
          </a:prstGeom>
        </p:spPr>
      </p:pic>
      <p:cxnSp>
        <p:nvCxnSpPr>
          <p:cNvPr id="9" name="Straight Connector 8"/>
          <p:cNvCxnSpPr/>
          <p:nvPr/>
        </p:nvCxnSpPr>
        <p:spPr>
          <a:xfrm>
            <a:off x="11483071" y="1780391"/>
            <a:ext cx="0" cy="146304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93D9E8-5C4D-4D25-834A-5A9DA744FDE2}" type="slidenum">
              <a:rPr lang="en-US" smtClean="0"/>
              <a:t>5</a:t>
            </a:fld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19F39A70-C82C-4146-9ACC-A5E98CB93A6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60645" y="3823822"/>
            <a:ext cx="6744749" cy="27150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670035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4691" y="222884"/>
            <a:ext cx="10515600" cy="1019922"/>
          </a:xfrm>
        </p:spPr>
        <p:txBody>
          <a:bodyPr>
            <a:normAutofit/>
          </a:bodyPr>
          <a:lstStyle/>
          <a:p>
            <a:pPr algn="r" rtl="1"/>
            <a:r>
              <a:rPr lang="fa-IR" sz="4000" b="1" dirty="0">
                <a:cs typeface="B Nazanin" panose="00000400000000000000" pitchFamily="2" charset="-78"/>
              </a:rPr>
              <a:t>چه چیز فین تک را مهم می سازد؟ </a:t>
            </a:r>
            <a:endParaRPr lang="en-US" sz="4000" b="1" dirty="0">
              <a:cs typeface="+mn-cs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0" y="1385047"/>
            <a:ext cx="12192000" cy="99497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 rtl="1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797621" y="1628507"/>
            <a:ext cx="5489067" cy="36009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r" rtl="1"/>
            <a:r>
              <a:rPr lang="fa-IR" sz="2800" b="1" dirty="0">
                <a:solidFill>
                  <a:srgbClr val="C00000"/>
                </a:solidFill>
                <a:cs typeface="B Nazanin" panose="00000400000000000000" pitchFamily="2" charset="-78"/>
              </a:rPr>
              <a:t>فین تک منجر به:</a:t>
            </a:r>
            <a:endParaRPr lang="en-US" sz="2800" b="1" dirty="0">
              <a:solidFill>
                <a:srgbClr val="C00000"/>
              </a:solidFill>
            </a:endParaRPr>
          </a:p>
          <a:p>
            <a:pPr lvl="0" algn="r" rtl="1"/>
            <a:endParaRPr lang="fa-IR" sz="2000" b="1" dirty="0">
              <a:cs typeface="B Nazanin" panose="00000400000000000000" pitchFamily="2" charset="-78"/>
            </a:endParaRPr>
          </a:p>
          <a:p>
            <a:pPr lvl="0" algn="r" rtl="1"/>
            <a:endParaRPr lang="fa-IR" sz="2000" dirty="0">
              <a:cs typeface="B Nazanin" panose="00000400000000000000" pitchFamily="2" charset="-78"/>
            </a:endParaRPr>
          </a:p>
          <a:p>
            <a:pPr lvl="3" algn="r" rtl="1"/>
            <a:r>
              <a:rPr lang="fa-IR" sz="2000" dirty="0">
                <a:cs typeface="B Nazanin" panose="00000400000000000000" pitchFamily="2" charset="-78"/>
              </a:rPr>
              <a:t>به رشد و توسعه ی قابل ملاحظه اقتصادی</a:t>
            </a:r>
          </a:p>
          <a:p>
            <a:pPr lvl="3" algn="r" rtl="1"/>
            <a:r>
              <a:rPr lang="fa-IR" sz="2000" dirty="0">
                <a:cs typeface="B Nazanin" panose="00000400000000000000" pitchFamily="2" charset="-78"/>
              </a:rPr>
              <a:t>افزایش سرعت در پذیرش نوآوری</a:t>
            </a:r>
          </a:p>
          <a:p>
            <a:pPr lvl="3" algn="r" rtl="1"/>
            <a:r>
              <a:rPr lang="fa-IR" sz="2000" dirty="0">
                <a:cs typeface="B Nazanin" panose="00000400000000000000" pitchFamily="2" charset="-78"/>
              </a:rPr>
              <a:t>تضمین رشد اکوسیستم کسب وکار</a:t>
            </a:r>
          </a:p>
          <a:p>
            <a:pPr lvl="3" algn="r" rtl="1"/>
            <a:r>
              <a:rPr lang="fa-IR" sz="2000" dirty="0">
                <a:cs typeface="B Nazanin" panose="00000400000000000000" pitchFamily="2" charset="-78"/>
              </a:rPr>
              <a:t>نجات بازار و سوق آن به سمت دگردیسی ساختاری</a:t>
            </a:r>
          </a:p>
          <a:p>
            <a:pPr lvl="3" algn="r" rtl="1"/>
            <a:r>
              <a:rPr lang="fa-IR" sz="2000" dirty="0">
                <a:cs typeface="B Nazanin" panose="00000400000000000000" pitchFamily="2" charset="-78"/>
              </a:rPr>
              <a:t>ایجاد جریان های ارزش جدید</a:t>
            </a:r>
          </a:p>
          <a:p>
            <a:pPr lvl="3" algn="r" rtl="1"/>
            <a:r>
              <a:rPr lang="fa-IR" sz="2000" dirty="0">
                <a:cs typeface="B Nazanin" panose="00000400000000000000" pitchFamily="2" charset="-78"/>
              </a:rPr>
              <a:t>تضمین شفافیت عملیاتی و استماع بهتر</a:t>
            </a:r>
          </a:p>
          <a:p>
            <a:pPr lvl="3" algn="r" rtl="1"/>
            <a:r>
              <a:rPr lang="fa-IR" sz="2000" dirty="0">
                <a:cs typeface="B Nazanin" panose="00000400000000000000" pitchFamily="2" charset="-78"/>
              </a:rPr>
              <a:t>تسهیل فرهنگ همکاری در میان بازیگران بازار</a:t>
            </a:r>
          </a:p>
          <a:p>
            <a:pPr lvl="3" algn="r" rtl="1"/>
            <a:r>
              <a:rPr lang="fa-IR" sz="2000" dirty="0">
                <a:cs typeface="B Nazanin" panose="00000400000000000000" pitchFamily="2" charset="-78"/>
              </a:rPr>
              <a:t>از بین بردن موانع بین المللی</a:t>
            </a:r>
          </a:p>
        </p:txBody>
      </p:sp>
      <p:cxnSp>
        <p:nvCxnSpPr>
          <p:cNvPr id="9" name="Straight Connector 8"/>
          <p:cNvCxnSpPr/>
          <p:nvPr/>
        </p:nvCxnSpPr>
        <p:spPr>
          <a:xfrm>
            <a:off x="10442062" y="2619799"/>
            <a:ext cx="0" cy="265176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93D9E8-5C4D-4D25-834A-5A9DA744FDE2}" type="slidenum">
              <a:rPr lang="en-US" smtClean="0"/>
              <a:t>6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2C76C5C-3E9B-4FD0-9CEE-07C1A86B4CA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41610" y="3143295"/>
            <a:ext cx="6062231" cy="29818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675984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019922"/>
          </a:xfrm>
        </p:spPr>
        <p:txBody>
          <a:bodyPr>
            <a:normAutofit/>
          </a:bodyPr>
          <a:lstStyle/>
          <a:p>
            <a:pPr algn="r" rtl="1"/>
            <a:r>
              <a:rPr lang="fa-IR" sz="4000" b="1" dirty="0">
                <a:cs typeface="B Nazanin" panose="00000400000000000000" pitchFamily="2" charset="-78"/>
              </a:rPr>
              <a:t>اهداف فین تک</a:t>
            </a:r>
            <a:endParaRPr lang="en-US" sz="4000" b="1" dirty="0">
              <a:cs typeface="+mn-cs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0" y="1385047"/>
            <a:ext cx="12192000" cy="309282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 rtl="1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987617" y="1794773"/>
            <a:ext cx="7366183" cy="20358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r" rtl="1"/>
            <a:r>
              <a:rPr lang="fa-IR" sz="2000" dirty="0">
                <a:cs typeface="B Nazanin" panose="00000400000000000000" pitchFamily="2" charset="-78"/>
              </a:rPr>
              <a:t>ایجاد تحول در صنعت مالی و بانکداری و شکل دهی دوباره به آن با رعایت ۳ اصل اساسی زیر:</a:t>
            </a:r>
          </a:p>
          <a:p>
            <a:pPr lvl="0" algn="r" rtl="1"/>
            <a:endParaRPr lang="fa-IR" sz="2000" dirty="0">
              <a:cs typeface="B Nazanin" panose="00000400000000000000" pitchFamily="2" charset="-78"/>
            </a:endParaRPr>
          </a:p>
          <a:p>
            <a:pPr lvl="3" algn="r" rtl="1">
              <a:lnSpc>
                <a:spcPct val="150000"/>
              </a:lnSpc>
            </a:pPr>
            <a:r>
              <a:rPr lang="fa-IR" sz="2000" dirty="0">
                <a:cs typeface="B Nazanin" panose="00000400000000000000" pitchFamily="2" charset="-78"/>
              </a:rPr>
              <a:t>کاهش هزینه ها (در عین حفظ کیفیت و افزایش سرویسهای مالی)</a:t>
            </a:r>
          </a:p>
          <a:p>
            <a:pPr lvl="3" algn="r" rtl="1">
              <a:lnSpc>
                <a:spcPct val="150000"/>
              </a:lnSpc>
            </a:pPr>
            <a:r>
              <a:rPr lang="fa-IR" sz="2000" dirty="0">
                <a:cs typeface="B Nazanin" panose="00000400000000000000" pitchFamily="2" charset="-78"/>
              </a:rPr>
              <a:t>حذف بروکراسی ها و شکستن محدودیت های زمانی و جغرافیایی</a:t>
            </a:r>
          </a:p>
          <a:p>
            <a:pPr lvl="3" algn="r" rtl="1">
              <a:lnSpc>
                <a:spcPct val="150000"/>
              </a:lnSpc>
            </a:pPr>
            <a:r>
              <a:rPr lang="fa-IR" sz="2000" dirty="0">
                <a:cs typeface="B Nazanin" panose="00000400000000000000" pitchFamily="2" charset="-78"/>
              </a:rPr>
              <a:t>توانایی هوشمندانه در ارزیابی خطرها و ریسک های احتمالی</a:t>
            </a:r>
          </a:p>
        </p:txBody>
      </p:sp>
      <p:cxnSp>
        <p:nvCxnSpPr>
          <p:cNvPr id="9" name="Straight Connector 8"/>
          <p:cNvCxnSpPr/>
          <p:nvPr/>
        </p:nvCxnSpPr>
        <p:spPr>
          <a:xfrm>
            <a:off x="10178708" y="2424614"/>
            <a:ext cx="0" cy="146304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8517" y="506089"/>
            <a:ext cx="3668679" cy="2119681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93D9E8-5C4D-4D25-834A-5A9DA744FDE2}" type="slidenum">
              <a:rPr lang="en-US" smtClean="0"/>
              <a:t>7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4EAE05D-F7A1-44BB-ABC8-0B488EBF8F0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52013" y="4572195"/>
            <a:ext cx="5458587" cy="22101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241037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019922"/>
          </a:xfrm>
        </p:spPr>
        <p:txBody>
          <a:bodyPr>
            <a:normAutofit/>
          </a:bodyPr>
          <a:lstStyle/>
          <a:p>
            <a:pPr algn="r" rtl="1"/>
            <a:r>
              <a:rPr lang="fa-IR" sz="4000" b="1" dirty="0">
                <a:cs typeface="B Nazanin" panose="00000400000000000000" pitchFamily="2" charset="-78"/>
              </a:rPr>
              <a:t>استفاده کنندگان فین تک</a:t>
            </a:r>
            <a:endParaRPr lang="en-US" sz="4000" b="1" dirty="0">
              <a:cs typeface="+mn-cs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0" y="1385047"/>
            <a:ext cx="12192000" cy="220531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 rtl="1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694188" y="1979874"/>
            <a:ext cx="738187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r" rtl="1"/>
            <a:r>
              <a:rPr lang="fa-IR" sz="2000" dirty="0">
                <a:cs typeface="B Nazanin" panose="00000400000000000000" pitchFamily="2" charset="-78"/>
              </a:rPr>
              <a:t>کسب و کارها مخصوصا کسب و کارهای کوچک</a:t>
            </a:r>
          </a:p>
          <a:p>
            <a:pPr lvl="0" algn="r" rtl="1"/>
            <a:r>
              <a:rPr lang="fa-IR" sz="2000" dirty="0">
                <a:cs typeface="B Nazanin" panose="00000400000000000000" pitchFamily="2" charset="-78"/>
              </a:rPr>
              <a:t>مصرف کنندگان نهایی</a:t>
            </a:r>
          </a:p>
          <a:p>
            <a:pPr lvl="0" algn="r" rtl="1"/>
            <a:r>
              <a:rPr lang="fa-IR" sz="2000" dirty="0">
                <a:cs typeface="B Nazanin" panose="00000400000000000000" pitchFamily="2" charset="-78"/>
              </a:rPr>
              <a:t>ارتباط بین کسب و کارها </a:t>
            </a:r>
            <a:r>
              <a:rPr lang="en-US" sz="2000" dirty="0"/>
              <a:t>B2B</a:t>
            </a:r>
            <a:endParaRPr lang="fa-IR" sz="2000" dirty="0">
              <a:cs typeface="B Nazanin" panose="00000400000000000000" pitchFamily="2" charset="-78"/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11483071" y="1780391"/>
            <a:ext cx="0" cy="146304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4290" y="365126"/>
            <a:ext cx="2229216" cy="2229216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93D9E8-5C4D-4D25-834A-5A9DA744FDE2}" type="slidenum">
              <a:rPr lang="en-US" smtClean="0"/>
              <a:t>8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4D17576-4528-484B-ACE6-DE84583234F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52013" y="4572195"/>
            <a:ext cx="5458587" cy="22101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103875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019922"/>
          </a:xfrm>
        </p:spPr>
        <p:txBody>
          <a:bodyPr>
            <a:normAutofit/>
          </a:bodyPr>
          <a:lstStyle/>
          <a:p>
            <a:pPr algn="r" rtl="1"/>
            <a:r>
              <a:rPr lang="fa-IR" sz="4000" b="1" dirty="0">
                <a:cs typeface="B Nazanin" panose="00000400000000000000" pitchFamily="2" charset="-78"/>
              </a:rPr>
              <a:t>مزایا و معایب فین تک</a:t>
            </a:r>
            <a:endParaRPr lang="en-US" sz="4000" b="1" dirty="0">
              <a:cs typeface="+mn-cs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0" y="1385047"/>
            <a:ext cx="12192000" cy="220531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 rtl="1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886200" y="1702876"/>
            <a:ext cx="400290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r" rtl="1"/>
            <a:r>
              <a:rPr lang="fa-IR" sz="2400" dirty="0">
                <a:cs typeface="B Nazanin" panose="00000400000000000000" pitchFamily="2" charset="-78"/>
              </a:rPr>
              <a:t>راحتی</a:t>
            </a:r>
          </a:p>
          <a:p>
            <a:pPr lvl="0" algn="r" rtl="1"/>
            <a:r>
              <a:rPr lang="fa-IR" sz="2400" dirty="0">
                <a:cs typeface="B Nazanin" panose="00000400000000000000" pitchFamily="2" charset="-78"/>
              </a:rPr>
              <a:t>انعطاف</a:t>
            </a:r>
          </a:p>
          <a:p>
            <a:pPr lvl="0" algn="r" rtl="1"/>
            <a:r>
              <a:rPr lang="fa-IR" sz="2400" dirty="0">
                <a:cs typeface="B Nazanin" panose="00000400000000000000" pitchFamily="2" charset="-78"/>
              </a:rPr>
              <a:t>هم افزایی</a:t>
            </a:r>
          </a:p>
          <a:p>
            <a:pPr lvl="0" algn="r" rtl="1"/>
            <a:r>
              <a:rPr lang="fa-IR" sz="2400" dirty="0">
                <a:cs typeface="B Nazanin" panose="00000400000000000000" pitchFamily="2" charset="-78"/>
              </a:rPr>
              <a:t>شفافیت</a:t>
            </a:r>
          </a:p>
        </p:txBody>
      </p:sp>
      <p:cxnSp>
        <p:nvCxnSpPr>
          <p:cNvPr id="9" name="Straight Connector 8"/>
          <p:cNvCxnSpPr/>
          <p:nvPr/>
        </p:nvCxnSpPr>
        <p:spPr>
          <a:xfrm>
            <a:off x="8189091" y="1809496"/>
            <a:ext cx="0" cy="146304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80434" y="1527586"/>
            <a:ext cx="1920240" cy="192024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26079" y="3964192"/>
            <a:ext cx="1920240" cy="1920240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3886199" y="4324148"/>
            <a:ext cx="400290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r" rtl="1"/>
            <a:r>
              <a:rPr lang="fa-IR" sz="2400" dirty="0">
                <a:cs typeface="B Nazanin" panose="00000400000000000000" pitchFamily="2" charset="-78"/>
              </a:rPr>
              <a:t>امنیت اطلاعات</a:t>
            </a:r>
          </a:p>
          <a:p>
            <a:pPr lvl="0" algn="r" rtl="1"/>
            <a:r>
              <a:rPr lang="fa-IR" sz="2400" dirty="0">
                <a:cs typeface="B Nazanin" panose="00000400000000000000" pitchFamily="2" charset="-78"/>
              </a:rPr>
              <a:t>خلق پول</a:t>
            </a:r>
          </a:p>
          <a:p>
            <a:pPr lvl="0" algn="r" rtl="1"/>
            <a:r>
              <a:rPr lang="fa-IR" sz="2400" dirty="0">
                <a:cs typeface="B Nazanin" panose="00000400000000000000" pitchFamily="2" charset="-78"/>
              </a:rPr>
              <a:t>ایجاد انحصار جدید</a:t>
            </a:r>
          </a:p>
        </p:txBody>
      </p:sp>
      <p:cxnSp>
        <p:nvCxnSpPr>
          <p:cNvPr id="16" name="Straight Connector 15"/>
          <p:cNvCxnSpPr/>
          <p:nvPr/>
        </p:nvCxnSpPr>
        <p:spPr>
          <a:xfrm>
            <a:off x="5477268" y="4192792"/>
            <a:ext cx="0" cy="146304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93D9E8-5C4D-4D25-834A-5A9DA744FDE2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686022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830</TotalTime>
  <Words>1559</Words>
  <Application>Microsoft Office PowerPoint</Application>
  <PresentationFormat>Widescreen</PresentationFormat>
  <Paragraphs>324</Paragraphs>
  <Slides>32</Slides>
  <Notes>30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7" baseType="lpstr">
      <vt:lpstr>Arial</vt:lpstr>
      <vt:lpstr>B Nazanin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بخش اول  مفاهیم فین تک و آشنایی اولیه</vt:lpstr>
      <vt:lpstr>فین تک چیست؟</vt:lpstr>
      <vt:lpstr>چه چیز فین تک را مهم می سازد؟ </vt:lpstr>
      <vt:lpstr>اهداف فین تک</vt:lpstr>
      <vt:lpstr>استفاده کنندگان فین تک</vt:lpstr>
      <vt:lpstr>مزایا و معایب فین تک</vt:lpstr>
      <vt:lpstr>استارت آپ های فین تک معروف در دنیا</vt:lpstr>
      <vt:lpstr>استارت آپ های موفق ایرانی در حوزه فین تک</vt:lpstr>
      <vt:lpstr>بخش دوم  تقسیم بندی فین تک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بخش سوم  فین تک در ایران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مقایسه وضعیت فین تک در ایران و جهان</vt:lpstr>
      <vt:lpstr>نگاهی آماری به فین تک ایران</vt:lpstr>
      <vt:lpstr>نگاهی آماری به فین تک ایران</vt:lpstr>
      <vt:lpstr>نگاهی آماری به فین تک ایران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Zeinab Kouhivar Dehkordi [ MTNIrancell - CR ]</dc:creator>
  <cp:lastModifiedBy>امیر جلیل زاده</cp:lastModifiedBy>
  <cp:revision>101</cp:revision>
  <dcterms:created xsi:type="dcterms:W3CDTF">2019-05-04T04:35:18Z</dcterms:created>
  <dcterms:modified xsi:type="dcterms:W3CDTF">2022-03-09T15:25:07Z</dcterms:modified>
</cp:coreProperties>
</file>